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48" r:id="rId1"/>
  </p:sldMasterIdLst>
  <p:sldIdLst>
    <p:sldId id="284" r:id="rId2"/>
    <p:sldId id="257" r:id="rId3"/>
    <p:sldId id="262" r:id="rId4"/>
    <p:sldId id="285" r:id="rId5"/>
    <p:sldId id="265" r:id="rId6"/>
    <p:sldId id="272" r:id="rId7"/>
    <p:sldId id="271" r:id="rId8"/>
    <p:sldId id="273" r:id="rId9"/>
    <p:sldId id="258" r:id="rId10"/>
    <p:sldId id="275" r:id="rId11"/>
    <p:sldId id="274" r:id="rId12"/>
    <p:sldId id="292" r:id="rId13"/>
    <p:sldId id="259" r:id="rId14"/>
    <p:sldId id="266" r:id="rId15"/>
    <p:sldId id="287" r:id="rId16"/>
    <p:sldId id="288" r:id="rId17"/>
    <p:sldId id="289" r:id="rId18"/>
    <p:sldId id="301" r:id="rId19"/>
    <p:sldId id="303" r:id="rId20"/>
    <p:sldId id="302" r:id="rId21"/>
    <p:sldId id="295" r:id="rId22"/>
    <p:sldId id="296" r:id="rId23"/>
    <p:sldId id="297" r:id="rId24"/>
    <p:sldId id="299" r:id="rId25"/>
    <p:sldId id="298" r:id="rId26"/>
    <p:sldId id="300" r:id="rId27"/>
    <p:sldId id="294" r:id="rId28"/>
    <p:sldId id="276" r:id="rId29"/>
    <p:sldId id="260" r:id="rId30"/>
  </p:sldIdLst>
  <p:sldSz cx="9144000" cy="6858000" type="screen4x3"/>
  <p:notesSz cx="6858000" cy="9144000"/>
  <p:embeddedFontLst>
    <p:embeddedFont>
      <p:font typeface="UD デジタル 教科書体 N-B" panose="02020700000000000000" pitchFamily="17" charset="-128"/>
      <p:bold r:id="rId31"/>
    </p:embeddedFont>
    <p:embeddedFont>
      <p:font typeface="BIZ UDPゴシック" panose="020B0400000000000000" pitchFamily="50" charset="-128"/>
      <p:regular r:id="rId32"/>
      <p:bold r:id="rId33"/>
    </p:embeddedFont>
    <p:embeddedFont>
      <p:font typeface="Arial Black" panose="020B0A04020102020204" pitchFamily="34" charset="0"/>
      <p:bold r:id="rId34"/>
    </p:embeddedFont>
    <p:embeddedFont>
      <p:font typeface="Century Gothic" panose="020B0502020202020204" pitchFamily="34" charset="0"/>
      <p:regular r:id="rId35"/>
      <p:bold r:id="rId36"/>
      <p:italic r:id="rId37"/>
      <p:boldItalic r:id="rId38"/>
    </p:embeddedFont>
    <p:embeddedFont>
      <p:font typeface="UD デジタル 教科書体 NK-B" panose="02020700000000000000" pitchFamily="18" charset="-128"/>
      <p:bold r:id="rId39"/>
    </p:embeddedFont>
    <p:embeddedFont>
      <p:font typeface="メイリオ" panose="020B0604030504040204" pitchFamily="50" charset="-128"/>
      <p:regular r:id="rId40"/>
      <p:bold r:id="rId41"/>
      <p:italic r:id="rId42"/>
      <p:boldItalic r:id="rId43"/>
    </p:embeddedFont>
    <p:embeddedFont>
      <p:font typeface="HGP創英角ｺﾞｼｯｸUB" panose="020B0900000000000000" pitchFamily="50" charset="-128"/>
      <p:regular r:id="rId44"/>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3" autoAdjust="0"/>
    <p:restoredTop sz="94660" autoAdjust="0"/>
  </p:normalViewPr>
  <p:slideViewPr>
    <p:cSldViewPr showGuides="1">
      <p:cViewPr varScale="1">
        <p:scale>
          <a:sx n="78" d="100"/>
          <a:sy n="78" d="100"/>
        </p:scale>
        <p:origin x="-76" y="-796"/>
      </p:cViewPr>
      <p:guideLst>
        <p:guide orient="horz" pos="2160"/>
        <p:guide orient="horz" pos="73"/>
        <p:guide orient="horz" pos="4247"/>
        <p:guide pos="2880"/>
        <p:guide pos="68"/>
        <p:guide pos="564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azushiro.takeda.LACMAIN\Desktop\PostgreSQL&#35519;&#26619;_201909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azushiro.takeda.LACMAIN\Desktop\PostgreSQL&#35519;&#26619;_201909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azushiro.takeda.LACMAIN\Desktop\PostgreSQL&#35519;&#26619;_201909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azushiro.takeda.LACMAIN\Desktop\PostgreSQL&#35519;&#26619;_20190917.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azushiro.takeda.LACMAIN\Desktop\PostgreSQL&#35519;&#26619;_201909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azushiro.takeda.LACMAIN\Desktop\PostgreSQL&#35519;&#26619;_201909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cat>
            <c:strRef>
              <c:f>Sheet1!$H$73:$H$80</c:f>
              <c:strCache>
                <c:ptCount val="8"/>
                <c:pt idx="0">
                  <c:v>会社勤務（一般社員）</c:v>
                </c:pt>
                <c:pt idx="1">
                  <c:v>会社勤務（管理職）</c:v>
                </c:pt>
                <c:pt idx="2">
                  <c:v>会社経営（経営者・役員）</c:v>
                </c:pt>
                <c:pt idx="3">
                  <c:v>公務員・教職員・非営利団体職員</c:v>
                </c:pt>
                <c:pt idx="4">
                  <c:v>派遣社員・契約社員</c:v>
                </c:pt>
                <c:pt idx="5">
                  <c:v>自営業（商工サービス）</c:v>
                </c:pt>
                <c:pt idx="6">
                  <c:v>ＳＯＨＯ</c:v>
                </c:pt>
                <c:pt idx="7">
                  <c:v>その他の職業</c:v>
                </c:pt>
              </c:strCache>
            </c:strRef>
          </c:cat>
          <c:val>
            <c:numRef>
              <c:f>Sheet1!$I$73:$I$80</c:f>
              <c:numCache>
                <c:formatCode>0.0\ </c:formatCode>
                <c:ptCount val="8"/>
                <c:pt idx="0">
                  <c:v>62.1</c:v>
                </c:pt>
                <c:pt idx="1">
                  <c:v>21.1</c:v>
                </c:pt>
                <c:pt idx="2">
                  <c:v>1.7</c:v>
                </c:pt>
                <c:pt idx="3">
                  <c:v>0.9</c:v>
                </c:pt>
                <c:pt idx="4">
                  <c:v>5.7</c:v>
                </c:pt>
                <c:pt idx="5">
                  <c:v>4.7</c:v>
                </c:pt>
                <c:pt idx="6">
                  <c:v>3.3</c:v>
                </c:pt>
                <c:pt idx="7">
                  <c:v>0.5</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1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7"/>
            <c:bubble3D val="0"/>
            <c:spPr>
              <a:solidFill>
                <a:schemeClr val="tx1">
                  <a:lumMod val="50000"/>
                  <a:lumOff val="50000"/>
                </a:schemeClr>
              </a:solidFill>
            </c:spPr>
          </c:dPt>
          <c:cat>
            <c:strRef>
              <c:f>Sheet1!$H$27:$H$34</c:f>
              <c:strCache>
                <c:ptCount val="8"/>
                <c:pt idx="0">
                  <c:v>東京都</c:v>
                </c:pt>
                <c:pt idx="1">
                  <c:v>神奈川県</c:v>
                </c:pt>
                <c:pt idx="2">
                  <c:v>大阪府</c:v>
                </c:pt>
                <c:pt idx="3">
                  <c:v>千葉県</c:v>
                </c:pt>
                <c:pt idx="4">
                  <c:v>埼玉県</c:v>
                </c:pt>
                <c:pt idx="5">
                  <c:v>愛知県</c:v>
                </c:pt>
                <c:pt idx="6">
                  <c:v>兵庫県</c:v>
                </c:pt>
                <c:pt idx="7">
                  <c:v>その他</c:v>
                </c:pt>
              </c:strCache>
            </c:strRef>
          </c:cat>
          <c:val>
            <c:numRef>
              <c:f>Sheet1!$I$27:$I$34</c:f>
              <c:numCache>
                <c:formatCode>0.0\ </c:formatCode>
                <c:ptCount val="8"/>
                <c:pt idx="0">
                  <c:v>23.7</c:v>
                </c:pt>
                <c:pt idx="1">
                  <c:v>15.7</c:v>
                </c:pt>
                <c:pt idx="2">
                  <c:v>8.8000000000000007</c:v>
                </c:pt>
                <c:pt idx="3">
                  <c:v>8</c:v>
                </c:pt>
                <c:pt idx="4">
                  <c:v>6.6</c:v>
                </c:pt>
                <c:pt idx="5">
                  <c:v>5</c:v>
                </c:pt>
                <c:pt idx="6">
                  <c:v>3.6</c:v>
                </c:pt>
                <c:pt idx="7">
                  <c:v>28.6</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400">
              <a:latin typeface="UD デジタル 教科書体 N-B" panose="02020700000000000000" pitchFamily="17" charset="-128"/>
              <a:ea typeface="UD デジタル 教科書体 N-B" panose="02020700000000000000" pitchFamily="17" charset="-128"/>
            </a:defRPr>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C0000"/>
            </a:solidFill>
          </c:spPr>
          <c:invertIfNegative val="0"/>
          <c:dPt>
            <c:idx val="0"/>
            <c:invertIfNegative val="0"/>
            <c:bubble3D val="0"/>
            <c:spPr>
              <a:solidFill>
                <a:srgbClr val="FF0000"/>
              </a:solidFill>
            </c:spPr>
          </c:dPt>
          <c:dPt>
            <c:idx val="1"/>
            <c:invertIfNegative val="0"/>
            <c:bubble3D val="0"/>
            <c:spPr>
              <a:solidFill>
                <a:srgbClr val="FFC000"/>
              </a:solidFill>
            </c:spPr>
          </c:dPt>
          <c:dPt>
            <c:idx val="2"/>
            <c:invertIfNegative val="0"/>
            <c:bubble3D val="0"/>
            <c:spPr>
              <a:solidFill>
                <a:schemeClr val="accent5">
                  <a:lumMod val="75000"/>
                </a:schemeClr>
              </a:solidFill>
            </c:spPr>
          </c:dPt>
          <c:dPt>
            <c:idx val="3"/>
            <c:invertIfNegative val="0"/>
            <c:bubble3D val="0"/>
            <c:spPr>
              <a:solidFill>
                <a:schemeClr val="accent1">
                  <a:lumMod val="75000"/>
                </a:schemeClr>
              </a:solidFill>
            </c:spPr>
          </c:dPt>
          <c:dPt>
            <c:idx val="4"/>
            <c:invertIfNegative val="0"/>
            <c:bubble3D val="0"/>
            <c:spPr>
              <a:solidFill>
                <a:schemeClr val="accent4">
                  <a:lumMod val="75000"/>
                </a:schemeClr>
              </a:solidFill>
            </c:spPr>
          </c:dPt>
          <c:dPt>
            <c:idx val="5"/>
            <c:invertIfNegative val="0"/>
            <c:bubble3D val="0"/>
            <c:spPr>
              <a:solidFill>
                <a:schemeClr val="accent3">
                  <a:lumMod val="75000"/>
                </a:schemeClr>
              </a:solidFill>
            </c:spPr>
          </c:dPt>
          <c:dPt>
            <c:idx val="6"/>
            <c:invertIfNegative val="0"/>
            <c:bubble3D val="0"/>
            <c:spPr>
              <a:solidFill>
                <a:schemeClr val="tx1">
                  <a:lumMod val="50000"/>
                  <a:lumOff val="50000"/>
                </a:schemeClr>
              </a:solidFill>
            </c:spPr>
          </c:dPt>
          <c:cat>
            <c:strRef>
              <c:f>Sheet1!$H$112:$H$118</c:f>
              <c:strCache>
                <c:ptCount val="7"/>
                <c:pt idx="0">
                  <c:v>Oracle</c:v>
                </c:pt>
                <c:pt idx="1">
                  <c:v>SQL Server</c:v>
                </c:pt>
                <c:pt idx="2">
                  <c:v>MySQL</c:v>
                </c:pt>
                <c:pt idx="3">
                  <c:v>PostgreSQL</c:v>
                </c:pt>
                <c:pt idx="4">
                  <c:v>DB2</c:v>
                </c:pt>
                <c:pt idx="5">
                  <c:v>MariaDB</c:v>
                </c:pt>
                <c:pt idx="6">
                  <c:v>その他</c:v>
                </c:pt>
              </c:strCache>
            </c:strRef>
          </c:cat>
          <c:val>
            <c:numRef>
              <c:f>Sheet1!$I$112:$I$118</c:f>
              <c:numCache>
                <c:formatCode>General</c:formatCode>
                <c:ptCount val="7"/>
                <c:pt idx="0">
                  <c:v>820</c:v>
                </c:pt>
                <c:pt idx="1">
                  <c:v>686</c:v>
                </c:pt>
                <c:pt idx="2">
                  <c:v>396</c:v>
                </c:pt>
                <c:pt idx="3">
                  <c:v>353</c:v>
                </c:pt>
                <c:pt idx="4">
                  <c:v>170</c:v>
                </c:pt>
                <c:pt idx="5">
                  <c:v>79</c:v>
                </c:pt>
                <c:pt idx="6">
                  <c:v>734</c:v>
                </c:pt>
              </c:numCache>
            </c:numRef>
          </c:val>
        </c:ser>
        <c:dLbls>
          <c:showLegendKey val="0"/>
          <c:showVal val="0"/>
          <c:showCatName val="0"/>
          <c:showSerName val="0"/>
          <c:showPercent val="0"/>
          <c:showBubbleSize val="0"/>
        </c:dLbls>
        <c:gapWidth val="100"/>
        <c:axId val="231596416"/>
        <c:axId val="231594624"/>
      </c:barChart>
      <c:valAx>
        <c:axId val="231594624"/>
        <c:scaling>
          <c:orientation val="minMax"/>
        </c:scaling>
        <c:delete val="0"/>
        <c:axPos val="l"/>
        <c:majorGridlines/>
        <c:numFmt formatCode="General" sourceLinked="1"/>
        <c:majorTickMark val="out"/>
        <c:minorTickMark val="none"/>
        <c:tickLblPos val="nextTo"/>
        <c:crossAx val="231596416"/>
        <c:crosses val="autoZero"/>
        <c:crossBetween val="between"/>
      </c:valAx>
      <c:catAx>
        <c:axId val="231596416"/>
        <c:scaling>
          <c:orientation val="minMax"/>
        </c:scaling>
        <c:delete val="1"/>
        <c:axPos val="b"/>
        <c:majorTickMark val="out"/>
        <c:minorTickMark val="none"/>
        <c:tickLblPos val="nextTo"/>
        <c:crossAx val="231594624"/>
        <c:crosses val="autoZero"/>
        <c:auto val="1"/>
        <c:lblAlgn val="ctr"/>
        <c:lblOffset val="100"/>
        <c:noMultiLvlLbl val="0"/>
      </c:cat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2"/>
            <c:bubble3D val="0"/>
            <c:spPr>
              <a:solidFill>
                <a:schemeClr val="accent1">
                  <a:lumMod val="60000"/>
                  <a:lumOff val="40000"/>
                </a:schemeClr>
              </a:solidFill>
            </c:spPr>
          </c:dPt>
          <c:dLbls>
            <c:dLbl>
              <c:idx val="3"/>
              <c:spPr/>
              <c:txPr>
                <a:bodyPr/>
                <a:lstStyle/>
                <a:p>
                  <a:pPr>
                    <a:defRPr sz="1600">
                      <a:solidFill>
                        <a:schemeClr val="tx1"/>
                      </a:solidFill>
                      <a:latin typeface="UD デジタル 教科書体 N-B" panose="02020700000000000000" pitchFamily="17" charset="-128"/>
                      <a:ea typeface="UD デジタル 教科書体 N-B" panose="02020700000000000000" pitchFamily="17" charset="-128"/>
                    </a:defRPr>
                  </a:pPr>
                  <a:endParaRPr lang="ja-JP"/>
                </a:p>
              </c:txPr>
              <c:showLegendKey val="0"/>
              <c:showVal val="0"/>
              <c:showCatName val="1"/>
              <c:showSerName val="0"/>
              <c:showPercent val="1"/>
              <c:showBubbleSize val="0"/>
            </c:dLbl>
            <c:dLbl>
              <c:idx val="4"/>
              <c:spPr/>
              <c:txPr>
                <a:bodyPr/>
                <a:lstStyle/>
                <a:p>
                  <a:pPr>
                    <a:defRPr sz="1600">
                      <a:solidFill>
                        <a:schemeClr val="tx1"/>
                      </a:solidFill>
                      <a:latin typeface="UD デジタル 教科書体 N-B" panose="02020700000000000000" pitchFamily="17" charset="-128"/>
                      <a:ea typeface="UD デジタル 教科書体 N-B" panose="02020700000000000000" pitchFamily="17" charset="-128"/>
                    </a:defRPr>
                  </a:pPr>
                  <a:endParaRPr lang="ja-JP"/>
                </a:p>
              </c:txPr>
              <c:showLegendKey val="0"/>
              <c:showVal val="0"/>
              <c:showCatName val="1"/>
              <c:showSerName val="0"/>
              <c:showPercent val="1"/>
              <c:showBubbleSize val="0"/>
            </c:dLbl>
            <c:dLbl>
              <c:idx val="5"/>
              <c:layout>
                <c:manualLayout>
                  <c:x val="0.10647702309453945"/>
                  <c:y val="-1.2971420454213766E-3"/>
                </c:manualLayout>
              </c:layout>
              <c:spPr/>
              <c:txPr>
                <a:bodyPr/>
                <a:lstStyle/>
                <a:p>
                  <a:pPr>
                    <a:defRPr sz="1600">
                      <a:solidFill>
                        <a:schemeClr val="tx1"/>
                      </a:solidFill>
                      <a:latin typeface="UD デジタル 教科書体 N-B" panose="02020700000000000000" pitchFamily="17" charset="-128"/>
                      <a:ea typeface="UD デジタル 教科書体 N-B" panose="02020700000000000000" pitchFamily="17" charset="-128"/>
                    </a:defRPr>
                  </a:pPr>
                  <a:endParaRPr lang="ja-JP"/>
                </a:p>
              </c:txPr>
              <c:showLegendKey val="0"/>
              <c:showVal val="0"/>
              <c:showCatName val="1"/>
              <c:showSerName val="0"/>
              <c:showPercent val="1"/>
              <c:showBubbleSize val="0"/>
            </c:dLbl>
            <c:dLbl>
              <c:idx val="6"/>
              <c:layout>
                <c:manualLayout>
                  <c:x val="-0.10142173745400838"/>
                  <c:y val="0"/>
                </c:manualLayout>
              </c:layout>
              <c:spPr/>
              <c:txPr>
                <a:bodyPr/>
                <a:lstStyle/>
                <a:p>
                  <a:pPr>
                    <a:defRPr sz="1600">
                      <a:solidFill>
                        <a:schemeClr val="tx1"/>
                      </a:solidFill>
                      <a:latin typeface="UD デジタル 教科書体 N-B" panose="02020700000000000000" pitchFamily="17" charset="-128"/>
                      <a:ea typeface="UD デジタル 教科書体 N-B" panose="02020700000000000000" pitchFamily="17" charset="-128"/>
                    </a:defRPr>
                  </a:pPr>
                  <a:endParaRPr lang="ja-JP"/>
                </a:p>
              </c:txPr>
              <c:showLegendKey val="0"/>
              <c:showVal val="0"/>
              <c:showCatName val="1"/>
              <c:showSerName val="0"/>
              <c:showPercent val="1"/>
              <c:showBubbleSize val="0"/>
            </c:dLbl>
            <c:dLbl>
              <c:idx val="7"/>
              <c:layout>
                <c:manualLayout>
                  <c:x val="9.9152848563044821E-2"/>
                  <c:y val="-0.12965660567543427"/>
                </c:manualLayout>
              </c:layout>
              <c:showLegendKey val="0"/>
              <c:showVal val="0"/>
              <c:showCatName val="1"/>
              <c:showSerName val="0"/>
              <c:showPercent val="1"/>
              <c:showBubbleSize val="0"/>
            </c:dLbl>
            <c:dLbl>
              <c:idx val="9"/>
              <c:layout>
                <c:manualLayout>
                  <c:x val="-8.1013407473866112E-3"/>
                  <c:y val="8.5953270973479226E-2"/>
                </c:manualLayout>
              </c:layout>
              <c:spPr/>
              <c:txPr>
                <a:bodyPr/>
                <a:lstStyle/>
                <a:p>
                  <a:pPr>
                    <a:defRPr sz="1600">
                      <a:solidFill>
                        <a:schemeClr val="tx1"/>
                      </a:solidFill>
                      <a:latin typeface="UD デジタル 教科書体 N-B" panose="02020700000000000000" pitchFamily="17" charset="-128"/>
                      <a:ea typeface="UD デジタル 教科書体 N-B" panose="02020700000000000000" pitchFamily="17" charset="-128"/>
                    </a:defRPr>
                  </a:pPr>
                  <a:endParaRPr lang="ja-JP"/>
                </a:p>
              </c:txPr>
              <c:showLegendKey val="0"/>
              <c:showVal val="0"/>
              <c:showCatName val="1"/>
              <c:showSerName val="0"/>
              <c:showPercent val="1"/>
              <c:showBubbleSize val="0"/>
            </c:dLbl>
            <c:txPr>
              <a:bodyPr/>
              <a:lstStyle/>
              <a:p>
                <a:pPr>
                  <a:defRPr sz="1600">
                    <a:solidFill>
                      <a:schemeClr val="bg1"/>
                    </a:solidFill>
                    <a:latin typeface="UD デジタル 教科書体 N-B" panose="02020700000000000000" pitchFamily="17" charset="-128"/>
                    <a:ea typeface="UD デジタル 教科書体 N-B" panose="02020700000000000000" pitchFamily="17" charset="-128"/>
                  </a:defRPr>
                </a:pPr>
                <a:endParaRPr lang="ja-JP"/>
              </a:p>
            </c:txPr>
            <c:showLegendKey val="0"/>
            <c:showVal val="0"/>
            <c:showCatName val="1"/>
            <c:showSerName val="0"/>
            <c:showPercent val="1"/>
            <c:showBubbleSize val="0"/>
            <c:showLeaderLines val="1"/>
          </c:dLbls>
          <c:cat>
            <c:strRef>
              <c:f>Sheet1!$C$198:$C$208</c:f>
              <c:strCache>
                <c:ptCount val="11"/>
                <c:pt idx="0">
                  <c:v>金融</c:v>
                </c:pt>
                <c:pt idx="1">
                  <c:v>製造</c:v>
                </c:pt>
                <c:pt idx="2">
                  <c:v>流通・販売</c:v>
                </c:pt>
                <c:pt idx="3">
                  <c:v>ゲーム・エンタメ</c:v>
                </c:pt>
                <c:pt idx="4">
                  <c:v>会計</c:v>
                </c:pt>
                <c:pt idx="5">
                  <c:v>人事・総務</c:v>
                </c:pt>
                <c:pt idx="6">
                  <c:v>分析・意思決定</c:v>
                </c:pt>
                <c:pt idx="7">
                  <c:v>その他オンラインサービス</c:v>
                </c:pt>
                <c:pt idx="8">
                  <c:v>ＩＴ基盤</c:v>
                </c:pt>
                <c:pt idx="9">
                  <c:v>セキュリティ</c:v>
                </c:pt>
                <c:pt idx="10">
                  <c:v>上記以外</c:v>
                </c:pt>
              </c:strCache>
            </c:strRef>
          </c:cat>
          <c:val>
            <c:numRef>
              <c:f>Sheet1!$D$198:$D$208</c:f>
              <c:numCache>
                <c:formatCode>0\ </c:formatCode>
                <c:ptCount val="11"/>
                <c:pt idx="0">
                  <c:v>117</c:v>
                </c:pt>
                <c:pt idx="1">
                  <c:v>177</c:v>
                </c:pt>
                <c:pt idx="2">
                  <c:v>119</c:v>
                </c:pt>
                <c:pt idx="3">
                  <c:v>8</c:v>
                </c:pt>
                <c:pt idx="4">
                  <c:v>24</c:v>
                </c:pt>
                <c:pt idx="5">
                  <c:v>30</c:v>
                </c:pt>
                <c:pt idx="6">
                  <c:v>14</c:v>
                </c:pt>
                <c:pt idx="7">
                  <c:v>103</c:v>
                </c:pt>
                <c:pt idx="8">
                  <c:v>285</c:v>
                </c:pt>
                <c:pt idx="9">
                  <c:v>43</c:v>
                </c:pt>
                <c:pt idx="10">
                  <c:v>80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1"/>
            <c:invertIfNegative val="0"/>
            <c:bubble3D val="0"/>
            <c:spPr>
              <a:solidFill>
                <a:srgbClr val="FFC000"/>
              </a:solidFill>
            </c:spPr>
          </c:dPt>
          <c:dPt>
            <c:idx val="2"/>
            <c:invertIfNegative val="0"/>
            <c:bubble3D val="0"/>
            <c:spPr>
              <a:solidFill>
                <a:schemeClr val="accent3">
                  <a:lumMod val="75000"/>
                </a:schemeClr>
              </a:solidFill>
            </c:spPr>
          </c:dPt>
          <c:dPt>
            <c:idx val="3"/>
            <c:invertIfNegative val="0"/>
            <c:bubble3D val="0"/>
            <c:spPr>
              <a:solidFill>
                <a:schemeClr val="accent5">
                  <a:lumMod val="75000"/>
                </a:schemeClr>
              </a:solidFill>
            </c:spPr>
          </c:dPt>
          <c:dPt>
            <c:idx val="4"/>
            <c:invertIfNegative val="0"/>
            <c:bubble3D val="0"/>
            <c:spPr>
              <a:solidFill>
                <a:schemeClr val="bg1">
                  <a:lumMod val="65000"/>
                </a:schemeClr>
              </a:solidFill>
            </c:spPr>
          </c:dPt>
          <c:val>
            <c:numRef>
              <c:f>Sheet1!$D$222:$D$226</c:f>
              <c:numCache>
                <c:formatCode>0\ </c:formatCode>
                <c:ptCount val="5"/>
                <c:pt idx="0">
                  <c:v>423</c:v>
                </c:pt>
                <c:pt idx="1">
                  <c:v>227</c:v>
                </c:pt>
                <c:pt idx="2">
                  <c:v>143</c:v>
                </c:pt>
                <c:pt idx="3">
                  <c:v>141</c:v>
                </c:pt>
                <c:pt idx="4">
                  <c:v>368</c:v>
                </c:pt>
              </c:numCache>
            </c:numRef>
          </c:val>
        </c:ser>
        <c:dLbls>
          <c:showLegendKey val="0"/>
          <c:showVal val="0"/>
          <c:showCatName val="0"/>
          <c:showSerName val="0"/>
          <c:showPercent val="0"/>
          <c:showBubbleSize val="0"/>
        </c:dLbls>
        <c:gapWidth val="150"/>
        <c:axId val="230653952"/>
        <c:axId val="230655488"/>
      </c:barChart>
      <c:catAx>
        <c:axId val="230653952"/>
        <c:scaling>
          <c:orientation val="minMax"/>
        </c:scaling>
        <c:delete val="1"/>
        <c:axPos val="b"/>
        <c:majorTickMark val="out"/>
        <c:minorTickMark val="none"/>
        <c:tickLblPos val="nextTo"/>
        <c:crossAx val="230655488"/>
        <c:crosses val="autoZero"/>
        <c:auto val="1"/>
        <c:lblAlgn val="ctr"/>
        <c:lblOffset val="100"/>
        <c:noMultiLvlLbl val="0"/>
      </c:catAx>
      <c:valAx>
        <c:axId val="230655488"/>
        <c:scaling>
          <c:orientation val="minMax"/>
        </c:scaling>
        <c:delete val="0"/>
        <c:axPos val="l"/>
        <c:majorGridlines/>
        <c:numFmt formatCode="0\ " sourceLinked="1"/>
        <c:majorTickMark val="out"/>
        <c:minorTickMark val="none"/>
        <c:tickLblPos val="nextTo"/>
        <c:crossAx val="230653952"/>
        <c:crosses val="autoZero"/>
        <c:crossBetween val="between"/>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25947621981396"/>
          <c:y val="2.8951687777704092E-2"/>
          <c:w val="0.71738872448515822"/>
          <c:h val="0.94209662444459186"/>
        </c:manualLayout>
      </c:layout>
      <c:pieChart>
        <c:varyColors val="1"/>
        <c:ser>
          <c:idx val="0"/>
          <c:order val="0"/>
          <c:dPt>
            <c:idx val="4"/>
            <c:bubble3D val="0"/>
            <c:spPr>
              <a:solidFill>
                <a:schemeClr val="tx1">
                  <a:lumMod val="65000"/>
                  <a:lumOff val="35000"/>
                </a:schemeClr>
              </a:solidFill>
            </c:spPr>
          </c:dPt>
          <c:val>
            <c:numRef>
              <c:f>Sheet1!$E$231:$E$235</c:f>
              <c:numCache>
                <c:formatCode>0.0\ </c:formatCode>
                <c:ptCount val="5"/>
                <c:pt idx="0">
                  <c:v>15.1</c:v>
                </c:pt>
                <c:pt idx="1">
                  <c:v>10.199999999999999</c:v>
                </c:pt>
                <c:pt idx="2">
                  <c:v>7.9</c:v>
                </c:pt>
                <c:pt idx="3">
                  <c:v>13.1</c:v>
                </c:pt>
                <c:pt idx="4">
                  <c:v>53.7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0.28332</cdr:x>
      <cdr:y>0.3913</cdr:y>
    </cdr:from>
    <cdr:to>
      <cdr:x>0.45833</cdr:x>
      <cdr:y>0.55072</cdr:y>
    </cdr:to>
    <cdr:sp macro="" textlink="">
      <cdr:nvSpPr>
        <cdr:cNvPr id="2" name="テキスト ボックス 1"/>
        <cdr:cNvSpPr txBox="1"/>
      </cdr:nvSpPr>
      <cdr:spPr>
        <a:xfrm xmlns:a="http://schemas.openxmlformats.org/drawingml/2006/main">
          <a:off x="2448049" y="1944216"/>
          <a:ext cx="1512168"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3200" dirty="0" smtClean="0">
              <a:solidFill>
                <a:schemeClr val="bg1"/>
              </a:solidFill>
            </a:rPr>
            <a:t>21.1</a:t>
          </a:r>
          <a:r>
            <a:rPr lang="ja-JP" altLang="en-US" sz="3200" dirty="0" smtClean="0">
              <a:solidFill>
                <a:schemeClr val="bg1"/>
              </a:solidFill>
            </a:rPr>
            <a:t>％</a:t>
          </a:r>
          <a:endParaRPr lang="ja-JP" altLang="en-US" sz="3200" dirty="0">
            <a:solidFill>
              <a:schemeClr val="bg1"/>
            </a:solidFill>
          </a:endParaRPr>
        </a:p>
      </cdr:txBody>
    </cdr:sp>
  </cdr:relSizeAnchor>
  <cdr:relSizeAnchor xmlns:cdr="http://schemas.openxmlformats.org/drawingml/2006/chartDrawing">
    <cdr:from>
      <cdr:x>0.5</cdr:x>
      <cdr:y>0.43051</cdr:y>
    </cdr:from>
    <cdr:to>
      <cdr:x>0.77501</cdr:x>
      <cdr:y>0.58993</cdr:y>
    </cdr:to>
    <cdr:sp macro="" textlink="">
      <cdr:nvSpPr>
        <cdr:cNvPr id="3" name="テキスト ボックス 1"/>
        <cdr:cNvSpPr txBox="1"/>
      </cdr:nvSpPr>
      <cdr:spPr>
        <a:xfrm xmlns:a="http://schemas.openxmlformats.org/drawingml/2006/main">
          <a:off x="4320257" y="2232033"/>
          <a:ext cx="2376264" cy="8265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4800" dirty="0" smtClean="0">
              <a:solidFill>
                <a:schemeClr val="bg1"/>
              </a:solidFill>
            </a:rPr>
            <a:t>62.1</a:t>
          </a:r>
          <a:r>
            <a:rPr lang="ja-JP" altLang="en-US" sz="4800" dirty="0" smtClean="0">
              <a:solidFill>
                <a:schemeClr val="bg1"/>
              </a:solidFill>
            </a:rPr>
            <a:t>％</a:t>
          </a:r>
          <a:endParaRPr lang="ja-JP" altLang="en-US" sz="4800" dirty="0">
            <a:solidFill>
              <a:schemeClr val="bg1"/>
            </a:solidFill>
          </a:endParaRPr>
        </a:p>
      </cdr:txBody>
    </cdr:sp>
  </cdr:relSizeAnchor>
  <cdr:relSizeAnchor xmlns:cdr="http://schemas.openxmlformats.org/drawingml/2006/chartDrawing">
    <cdr:from>
      <cdr:x>0.23332</cdr:x>
      <cdr:y>0.17391</cdr:y>
    </cdr:from>
    <cdr:to>
      <cdr:x>0.33332</cdr:x>
      <cdr:y>0.25733</cdr:y>
    </cdr:to>
    <cdr:sp macro="" textlink="">
      <cdr:nvSpPr>
        <cdr:cNvPr id="4" name="テキスト ボックス 1"/>
        <cdr:cNvSpPr txBox="1"/>
      </cdr:nvSpPr>
      <cdr:spPr>
        <a:xfrm xmlns:a="http://schemas.openxmlformats.org/drawingml/2006/main">
          <a:off x="2016001" y="864096"/>
          <a:ext cx="864096" cy="4144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800" dirty="0" smtClean="0">
              <a:solidFill>
                <a:schemeClr val="accent3">
                  <a:lumMod val="50000"/>
                </a:schemeClr>
              </a:solidFill>
            </a:rPr>
            <a:t>1.7</a:t>
          </a:r>
          <a:r>
            <a:rPr lang="ja-JP" altLang="en-US" sz="1800" dirty="0" smtClean="0">
              <a:solidFill>
                <a:schemeClr val="accent3">
                  <a:lumMod val="50000"/>
                </a:schemeClr>
              </a:solidFill>
            </a:rPr>
            <a:t>％</a:t>
          </a:r>
          <a:endParaRPr lang="ja-JP" altLang="en-US" sz="1800" dirty="0">
            <a:solidFill>
              <a:schemeClr val="accent3">
                <a:lumMod val="50000"/>
              </a:schemeClr>
            </a:solidFill>
          </a:endParaRPr>
        </a:p>
      </cdr:txBody>
    </cdr:sp>
  </cdr:relSizeAnchor>
  <cdr:relSizeAnchor xmlns:cdr="http://schemas.openxmlformats.org/drawingml/2006/chartDrawing">
    <cdr:from>
      <cdr:x>0.24165</cdr:x>
      <cdr:y>0.11111</cdr:y>
    </cdr:from>
    <cdr:to>
      <cdr:x>0.34166</cdr:x>
      <cdr:y>0.19453</cdr:y>
    </cdr:to>
    <cdr:sp macro="" textlink="">
      <cdr:nvSpPr>
        <cdr:cNvPr id="5" name="テキスト ボックス 1"/>
        <cdr:cNvSpPr txBox="1"/>
      </cdr:nvSpPr>
      <cdr:spPr>
        <a:xfrm xmlns:a="http://schemas.openxmlformats.org/drawingml/2006/main">
          <a:off x="2088009" y="576064"/>
          <a:ext cx="864096" cy="432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800" dirty="0" smtClean="0">
              <a:solidFill>
                <a:schemeClr val="accent4">
                  <a:lumMod val="50000"/>
                </a:schemeClr>
              </a:solidFill>
            </a:rPr>
            <a:t>0.9</a:t>
          </a:r>
          <a:r>
            <a:rPr lang="ja-JP" altLang="en-US" sz="1800" dirty="0" smtClean="0">
              <a:solidFill>
                <a:schemeClr val="accent4">
                  <a:lumMod val="50000"/>
                </a:schemeClr>
              </a:solidFill>
            </a:rPr>
            <a:t>％</a:t>
          </a:r>
          <a:endParaRPr lang="ja-JP" altLang="en-US" sz="1800" dirty="0">
            <a:solidFill>
              <a:schemeClr val="accent4">
                <a:lumMod val="50000"/>
              </a:schemeClr>
            </a:solidFill>
          </a:endParaRPr>
        </a:p>
      </cdr:txBody>
    </cdr:sp>
  </cdr:relSizeAnchor>
  <cdr:relSizeAnchor xmlns:cdr="http://schemas.openxmlformats.org/drawingml/2006/chartDrawing">
    <cdr:from>
      <cdr:x>0.29166</cdr:x>
      <cdr:y>0.05797</cdr:y>
    </cdr:from>
    <cdr:to>
      <cdr:x>0.39166</cdr:x>
      <cdr:y>0.14139</cdr:y>
    </cdr:to>
    <cdr:sp macro="" textlink="">
      <cdr:nvSpPr>
        <cdr:cNvPr id="6" name="テキスト ボックス 1"/>
        <cdr:cNvSpPr txBox="1"/>
      </cdr:nvSpPr>
      <cdr:spPr>
        <a:xfrm xmlns:a="http://schemas.openxmlformats.org/drawingml/2006/main">
          <a:off x="2520057" y="288032"/>
          <a:ext cx="864096" cy="4144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800" dirty="0" smtClean="0">
              <a:solidFill>
                <a:schemeClr val="accent5">
                  <a:lumMod val="50000"/>
                </a:schemeClr>
              </a:solidFill>
            </a:rPr>
            <a:t>5.7</a:t>
          </a:r>
          <a:r>
            <a:rPr lang="ja-JP" altLang="en-US" sz="1800" dirty="0" smtClean="0">
              <a:solidFill>
                <a:schemeClr val="accent5">
                  <a:lumMod val="50000"/>
                </a:schemeClr>
              </a:solidFill>
            </a:rPr>
            <a:t>％</a:t>
          </a:r>
          <a:endParaRPr lang="ja-JP" altLang="en-US" sz="1800" dirty="0">
            <a:solidFill>
              <a:schemeClr val="accent5">
                <a:lumMod val="50000"/>
              </a:schemeClr>
            </a:solidFill>
          </a:endParaRPr>
        </a:p>
      </cdr:txBody>
    </cdr:sp>
  </cdr:relSizeAnchor>
  <cdr:relSizeAnchor xmlns:cdr="http://schemas.openxmlformats.org/drawingml/2006/chartDrawing">
    <cdr:from>
      <cdr:x>0.33332</cdr:x>
      <cdr:y>0</cdr:y>
    </cdr:from>
    <cdr:to>
      <cdr:x>0.43333</cdr:x>
      <cdr:y>0.08342</cdr:y>
    </cdr:to>
    <cdr:sp macro="" textlink="">
      <cdr:nvSpPr>
        <cdr:cNvPr id="7" name="テキスト ボックス 1"/>
        <cdr:cNvSpPr txBox="1"/>
      </cdr:nvSpPr>
      <cdr:spPr>
        <a:xfrm xmlns:a="http://schemas.openxmlformats.org/drawingml/2006/main">
          <a:off x="2880097" y="-1556792"/>
          <a:ext cx="864096" cy="4144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800" dirty="0" smtClean="0">
              <a:solidFill>
                <a:schemeClr val="accent6">
                  <a:lumMod val="50000"/>
                </a:schemeClr>
              </a:solidFill>
            </a:rPr>
            <a:t>4.7</a:t>
          </a:r>
          <a:r>
            <a:rPr lang="ja-JP" altLang="en-US" sz="1800" dirty="0" smtClean="0">
              <a:solidFill>
                <a:schemeClr val="accent6">
                  <a:lumMod val="50000"/>
                </a:schemeClr>
              </a:solidFill>
            </a:rPr>
            <a:t>％</a:t>
          </a:r>
          <a:endParaRPr lang="ja-JP" altLang="en-US" sz="1800" dirty="0">
            <a:solidFill>
              <a:schemeClr val="accent6">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0.13531</cdr:x>
      <cdr:y>0.32369</cdr:y>
    </cdr:from>
    <cdr:to>
      <cdr:x>0.18032</cdr:x>
      <cdr:y>0.96548</cdr:y>
    </cdr:to>
    <cdr:sp macro="" textlink="">
      <cdr:nvSpPr>
        <cdr:cNvPr id="2" name="テキスト ボックス 1"/>
        <cdr:cNvSpPr txBox="1"/>
      </cdr:nvSpPr>
      <cdr:spPr>
        <a:xfrm xmlns:a="http://schemas.openxmlformats.org/drawingml/2006/main" rot="16200000">
          <a:off x="-153296" y="2910901"/>
          <a:ext cx="3096344" cy="3978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000" dirty="0" smtClean="0">
              <a:solidFill>
                <a:schemeClr val="bg1"/>
              </a:solidFill>
              <a:latin typeface="UD デジタル 教科書体 NK-B" panose="02020700000000000000" pitchFamily="18" charset="-128"/>
              <a:ea typeface="UD デジタル 教科書体 NK-B" panose="02020700000000000000" pitchFamily="18" charset="-128"/>
            </a:rPr>
            <a:t>オンプレミス</a:t>
          </a:r>
          <a:endParaRPr lang="ja-JP" altLang="en-US" sz="2000" dirty="0">
            <a:solidFill>
              <a:schemeClr val="bg1"/>
            </a:solidFill>
            <a:latin typeface="UD デジタル 教科書体 NK-B" panose="02020700000000000000" pitchFamily="18" charset="-128"/>
            <a:ea typeface="UD デジタル 教科書体 NK-B" panose="02020700000000000000" pitchFamily="18" charset="-128"/>
          </a:endParaRPr>
        </a:p>
      </cdr:txBody>
    </cdr:sp>
  </cdr:relSizeAnchor>
  <cdr:relSizeAnchor xmlns:cdr="http://schemas.openxmlformats.org/drawingml/2006/chartDrawing">
    <cdr:from>
      <cdr:x>0.32587</cdr:x>
      <cdr:y>0.32836</cdr:y>
    </cdr:from>
    <cdr:to>
      <cdr:x>0.37089</cdr:x>
      <cdr:y>0.97015</cdr:y>
    </cdr:to>
    <cdr:sp macro="" textlink="">
      <cdr:nvSpPr>
        <cdr:cNvPr id="3" name="テキスト ボックス 1"/>
        <cdr:cNvSpPr txBox="1"/>
      </cdr:nvSpPr>
      <cdr:spPr>
        <a:xfrm xmlns:a="http://schemas.openxmlformats.org/drawingml/2006/main" rot="16200000">
          <a:off x="1531080" y="2933416"/>
          <a:ext cx="3096344" cy="3978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2000" dirty="0" smtClean="0">
              <a:solidFill>
                <a:schemeClr val="bg1"/>
              </a:solidFill>
              <a:latin typeface="UD デジタル 教科書体 NK-B" panose="02020700000000000000" pitchFamily="18" charset="-128"/>
              <a:ea typeface="UD デジタル 教科書体 NK-B" panose="02020700000000000000" pitchFamily="18" charset="-128"/>
            </a:rPr>
            <a:t>仮想化基盤</a:t>
          </a:r>
          <a:r>
            <a:rPr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（自社環境）</a:t>
          </a:r>
          <a:endParaRPr lang="ja-JP" altLang="en-US" dirty="0">
            <a:solidFill>
              <a:schemeClr val="bg1"/>
            </a:solidFill>
            <a:latin typeface="UD デジタル 教科書体 NK-B" panose="02020700000000000000" pitchFamily="18" charset="-128"/>
            <a:ea typeface="UD デジタル 教科書体 NK-B" panose="02020700000000000000" pitchFamily="18" charset="-128"/>
          </a:endParaRPr>
        </a:p>
      </cdr:txBody>
    </cdr:sp>
  </cdr:relSizeAnchor>
  <cdr:relSizeAnchor xmlns:cdr="http://schemas.openxmlformats.org/drawingml/2006/chartDrawing">
    <cdr:from>
      <cdr:x>0.69248</cdr:x>
      <cdr:y>0.63941</cdr:y>
    </cdr:from>
    <cdr:to>
      <cdr:x>0.7375</cdr:x>
      <cdr:y>0.97015</cdr:y>
    </cdr:to>
    <cdr:sp macro="" textlink="">
      <cdr:nvSpPr>
        <cdr:cNvPr id="4" name="テキスト ボックス 1"/>
        <cdr:cNvSpPr txBox="1"/>
      </cdr:nvSpPr>
      <cdr:spPr>
        <a:xfrm xmlns:a="http://schemas.openxmlformats.org/drawingml/2006/main" rot="16200000">
          <a:off x="5521771" y="3683747"/>
          <a:ext cx="1595682" cy="3978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200" dirty="0" smtClean="0">
              <a:solidFill>
                <a:schemeClr val="bg1"/>
              </a:solidFill>
              <a:latin typeface="UD デジタル 教科書体 NK-B" panose="02020700000000000000" pitchFamily="18" charset="-128"/>
              <a:ea typeface="UD デジタル 教科書体 NK-B" panose="02020700000000000000" pitchFamily="18" charset="-128"/>
            </a:rPr>
            <a:t>クラウドサービスの</a:t>
          </a:r>
          <a:endParaRPr lang="en-US" altLang="ja-JP" sz="1200" dirty="0" smtClean="0">
            <a:solidFill>
              <a:schemeClr val="bg1"/>
            </a:solidFill>
            <a:latin typeface="UD デジタル 教科書体 NK-B" panose="02020700000000000000" pitchFamily="18" charset="-128"/>
            <a:ea typeface="UD デジタル 教科書体 NK-B" panose="02020700000000000000" pitchFamily="18" charset="-128"/>
          </a:endParaRPr>
        </a:p>
        <a:p xmlns:a="http://schemas.openxmlformats.org/drawingml/2006/main">
          <a:r>
            <a:rPr lang="ja-JP" altLang="en-US" sz="1200" dirty="0">
              <a:solidFill>
                <a:schemeClr val="bg1"/>
              </a:solidFill>
              <a:latin typeface="UD デジタル 教科書体 NK-B" panose="02020700000000000000" pitchFamily="18" charset="-128"/>
              <a:ea typeface="UD デジタル 教科書体 NK-B" panose="02020700000000000000" pitchFamily="18" charset="-128"/>
            </a:rPr>
            <a:t>データベース</a:t>
          </a:r>
        </a:p>
      </cdr:txBody>
    </cdr:sp>
  </cdr:relSizeAnchor>
  <cdr:relSizeAnchor xmlns:cdr="http://schemas.openxmlformats.org/drawingml/2006/chartDrawing">
    <cdr:from>
      <cdr:x>0.48881</cdr:x>
      <cdr:y>0.67164</cdr:y>
    </cdr:from>
    <cdr:to>
      <cdr:x>0.53383</cdr:x>
      <cdr:y>0.97015</cdr:y>
    </cdr:to>
    <cdr:sp macro="" textlink="">
      <cdr:nvSpPr>
        <cdr:cNvPr id="5" name="テキスト ボックス 1"/>
        <cdr:cNvSpPr txBox="1"/>
      </cdr:nvSpPr>
      <cdr:spPr>
        <a:xfrm xmlns:a="http://schemas.openxmlformats.org/drawingml/2006/main" rot="16200000">
          <a:off x="3799332" y="3761508"/>
          <a:ext cx="1440160" cy="3978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800" dirty="0" smtClean="0">
              <a:solidFill>
                <a:schemeClr val="bg1"/>
              </a:solidFill>
              <a:latin typeface="UD デジタル 教科書体 NK-B" panose="02020700000000000000" pitchFamily="18" charset="-128"/>
              <a:ea typeface="UD デジタル 教科書体 NK-B" panose="02020700000000000000" pitchFamily="18" charset="-128"/>
            </a:rPr>
            <a:t>パブリック</a:t>
          </a:r>
          <a:r>
            <a:rPr lang="en-US" altLang="ja-JP" sz="1800" dirty="0" smtClean="0">
              <a:solidFill>
                <a:schemeClr val="bg1"/>
              </a:solidFill>
              <a:latin typeface="UD デジタル 教科書体 NK-B" panose="02020700000000000000" pitchFamily="18" charset="-128"/>
              <a:ea typeface="UD デジタル 教科書体 NK-B" panose="02020700000000000000" pitchFamily="18" charset="-128"/>
            </a:rPr>
            <a:t/>
          </a:r>
          <a:br>
            <a:rPr lang="en-US" altLang="ja-JP" sz="1800" dirty="0" smtClean="0">
              <a:solidFill>
                <a:schemeClr val="bg1"/>
              </a:solidFill>
              <a:latin typeface="UD デジタル 教科書体 NK-B" panose="02020700000000000000" pitchFamily="18" charset="-128"/>
              <a:ea typeface="UD デジタル 教科書体 NK-B" panose="02020700000000000000" pitchFamily="18" charset="-128"/>
            </a:rPr>
          </a:br>
          <a:r>
            <a:rPr lang="ja-JP" altLang="en-US" sz="1800" dirty="0" smtClean="0">
              <a:solidFill>
                <a:schemeClr val="bg1"/>
              </a:solidFill>
              <a:latin typeface="UD デジタル 教科書体 NK-B" panose="02020700000000000000" pitchFamily="18" charset="-128"/>
              <a:ea typeface="UD デジタル 教科書体 NK-B" panose="02020700000000000000" pitchFamily="18" charset="-128"/>
            </a:rPr>
            <a:t>クラウド</a:t>
          </a:r>
          <a:endParaRPr lang="ja-JP" altLang="en-US" sz="1800" dirty="0">
            <a:solidFill>
              <a:schemeClr val="bg1"/>
            </a:solidFill>
            <a:latin typeface="UD デジタル 教科書体 NK-B" panose="02020700000000000000" pitchFamily="18" charset="-128"/>
            <a:ea typeface="UD デジタル 教科書体 NK-B" panose="02020700000000000000" pitchFamily="18" charset="-128"/>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1C9AA93-4CAA-4F91-889F-226BE036650D}" type="datetimeFigureOut">
              <a:rPr kumimoji="1" lang="ja-JP" altLang="en-US" smtClean="0"/>
              <a:pPr/>
              <a:t>2019/11/22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898E2BFB-0265-402D-A1DB-02C1B0E7A8A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1C9AA93-4CAA-4F91-889F-226BE036650D}" type="datetimeFigureOut">
              <a:rPr kumimoji="1" lang="ja-JP" altLang="en-US" smtClean="0"/>
              <a:pPr/>
              <a:t>2019/11/22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898E2BFB-0265-402D-A1DB-02C1B0E7A8A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1C9AA93-4CAA-4F91-889F-226BE036650D}" type="datetimeFigureOut">
              <a:rPr kumimoji="1" lang="ja-JP" altLang="en-US" smtClean="0"/>
              <a:pPr/>
              <a:t>2019/11/22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898E2BFB-0265-402D-A1DB-02C1B0E7A8A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1C9AA93-4CAA-4F91-889F-226BE036650D}" type="datetimeFigureOut">
              <a:rPr kumimoji="1" lang="ja-JP" altLang="en-US" smtClean="0"/>
              <a:pPr/>
              <a:t>2019/11/22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898E2BFB-0265-402D-A1DB-02C1B0E7A8A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1C9AA93-4CAA-4F91-889F-226BE036650D}" type="datetimeFigureOut">
              <a:rPr kumimoji="1" lang="ja-JP" altLang="en-US" smtClean="0"/>
              <a:pPr/>
              <a:t>2019/11/22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898E2BFB-0265-402D-A1DB-02C1B0E7A8A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1C9AA93-4CAA-4F91-889F-226BE036650D}" type="datetimeFigureOut">
              <a:rPr kumimoji="1" lang="ja-JP" altLang="en-US" smtClean="0"/>
              <a:pPr/>
              <a:t>2019/11/22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898E2BFB-0265-402D-A1DB-02C1B0E7A8A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1C9AA93-4CAA-4F91-889F-226BE036650D}" type="datetimeFigureOut">
              <a:rPr kumimoji="1" lang="ja-JP" altLang="en-US" smtClean="0"/>
              <a:pPr/>
              <a:t>2019/11/22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a:xfrm>
            <a:off x="6553200" y="6356350"/>
            <a:ext cx="2133600" cy="365125"/>
          </a:xfrm>
          <a:prstGeom prst="rect">
            <a:avLst/>
          </a:prstGeom>
        </p:spPr>
        <p:txBody>
          <a:bodyPr/>
          <a:lstStyle/>
          <a:p>
            <a:fld id="{898E2BFB-0265-402D-A1DB-02C1B0E7A8A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1C9AA93-4CAA-4F91-889F-226BE036650D}" type="datetimeFigureOut">
              <a:rPr kumimoji="1" lang="ja-JP" altLang="en-US" smtClean="0"/>
              <a:pPr/>
              <a:t>2019/11/22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a:xfrm>
            <a:off x="6553200" y="6356350"/>
            <a:ext cx="2133600" cy="365125"/>
          </a:xfrm>
          <a:prstGeom prst="rect">
            <a:avLst/>
          </a:prstGeom>
        </p:spPr>
        <p:txBody>
          <a:bodyPr/>
          <a:lstStyle/>
          <a:p>
            <a:fld id="{898E2BFB-0265-402D-A1DB-02C1B0E7A8A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1C9AA93-4CAA-4F91-889F-226BE036650D}" type="datetimeFigureOut">
              <a:rPr kumimoji="1" lang="ja-JP" altLang="en-US" smtClean="0"/>
              <a:pPr/>
              <a:t>2019/11/22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6553200" y="6356350"/>
            <a:ext cx="2133600" cy="365125"/>
          </a:xfrm>
          <a:prstGeom prst="rect">
            <a:avLst/>
          </a:prstGeom>
        </p:spPr>
        <p:txBody>
          <a:bodyPr/>
          <a:lstStyle/>
          <a:p>
            <a:fld id="{898E2BFB-0265-402D-A1DB-02C1B0E7A8A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1C9AA93-4CAA-4F91-889F-226BE036650D}" type="datetimeFigureOut">
              <a:rPr kumimoji="1" lang="ja-JP" altLang="en-US" smtClean="0"/>
              <a:pPr/>
              <a:t>2019/11/22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898E2BFB-0265-402D-A1DB-02C1B0E7A8A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1C9AA93-4CAA-4F91-889F-226BE036650D}" type="datetimeFigureOut">
              <a:rPr kumimoji="1" lang="ja-JP" altLang="en-US" smtClean="0"/>
              <a:pPr/>
              <a:t>2019/11/22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898E2BFB-0265-402D-A1DB-02C1B0E7A8A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9AA93-4CAA-4F91-889F-226BE036650D}" type="datetimeFigureOut">
              <a:rPr kumimoji="1" lang="ja-JP" altLang="en-US" smtClean="0"/>
              <a:pPr/>
              <a:t>2019/11/22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r-static.s3.amazonaws.com/uploads/hosts/b6f2aaa00568cdbc02ddc0c1e194cd7947e3cd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2060848"/>
            <a:ext cx="1661267" cy="15200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wai\AppData\Local\Microsoft\Windows\Temporary Internet Files\Content.IE5\LHLVXCM5\MPj04017450000[1].jpg"/>
          <p:cNvPicPr>
            <a:picLocks noChangeAspect="1" noChangeArrowheads="1"/>
          </p:cNvPicPr>
          <p:nvPr/>
        </p:nvPicPr>
        <p:blipFill>
          <a:blip r:embed="rId3" cstate="print"/>
          <a:srcRect t="12896" b="30832"/>
          <a:stretch>
            <a:fillRect/>
          </a:stretch>
        </p:blipFill>
        <p:spPr bwMode="auto">
          <a:xfrm flipH="1">
            <a:off x="0" y="4536504"/>
            <a:ext cx="9144000" cy="3429000"/>
          </a:xfrm>
          <a:prstGeom prst="rect">
            <a:avLst/>
          </a:prstGeom>
          <a:noFill/>
        </p:spPr>
      </p:pic>
      <p:sp>
        <p:nvSpPr>
          <p:cNvPr id="21" name="テキスト ボックス 20"/>
          <p:cNvSpPr txBox="1"/>
          <p:nvPr/>
        </p:nvSpPr>
        <p:spPr>
          <a:xfrm>
            <a:off x="5060730" y="4181018"/>
            <a:ext cx="4119782" cy="400110"/>
          </a:xfrm>
          <a:prstGeom prst="rect">
            <a:avLst/>
          </a:prstGeom>
          <a:noFill/>
        </p:spPr>
        <p:txBody>
          <a:bodyPr wrap="none" rtlCol="0">
            <a:spAutoFit/>
          </a:bodyPr>
          <a:lstStyle/>
          <a:p>
            <a:r>
              <a:rPr kumimoji="1" lang="en-US" altLang="ja-JP" sz="2000" dirty="0" err="1" smtClean="0">
                <a:solidFill>
                  <a:srgbClr val="FFC000"/>
                </a:solidFill>
                <a:effectLst>
                  <a:outerShdw blurRad="38100" dist="38100" dir="2700000" algn="tl">
                    <a:srgbClr val="000000">
                      <a:alpha val="43137"/>
                    </a:srgbClr>
                  </a:outerShdw>
                </a:effectLst>
                <a:latin typeface="+mj-lt"/>
              </a:rPr>
              <a:t>PGCon</a:t>
            </a:r>
            <a:r>
              <a:rPr lang="ja-JP" altLang="en-US" sz="2000" dirty="0">
                <a:solidFill>
                  <a:srgbClr val="FFC000"/>
                </a:solidFill>
                <a:effectLst>
                  <a:outerShdw blurRad="38100" dist="38100" dir="2700000" algn="tl">
                    <a:srgbClr val="000000">
                      <a:alpha val="43137"/>
                    </a:srgbClr>
                  </a:outerShdw>
                </a:effectLst>
                <a:latin typeface="+mj-lt"/>
              </a:rPr>
              <a:t> </a:t>
            </a:r>
            <a:r>
              <a:rPr lang="en-US" altLang="ja-JP" sz="2000" dirty="0" smtClean="0">
                <a:solidFill>
                  <a:srgbClr val="FFC000"/>
                </a:solidFill>
                <a:effectLst>
                  <a:outerShdw blurRad="38100" dist="38100" dir="2700000" algn="tl">
                    <a:srgbClr val="000000">
                      <a:alpha val="43137"/>
                    </a:srgbClr>
                  </a:outerShdw>
                </a:effectLst>
                <a:latin typeface="+mj-lt"/>
              </a:rPr>
              <a:t>Japan </a:t>
            </a:r>
            <a:r>
              <a:rPr kumimoji="1" lang="en-US" altLang="ja-JP" sz="2000" dirty="0" smtClean="0">
                <a:solidFill>
                  <a:srgbClr val="FFC000"/>
                </a:solidFill>
                <a:effectLst>
                  <a:outerShdw blurRad="38100" dist="38100" dir="2700000" algn="tl">
                    <a:srgbClr val="000000">
                      <a:alpha val="43137"/>
                    </a:srgbClr>
                  </a:outerShdw>
                </a:effectLst>
                <a:latin typeface="+mj-lt"/>
              </a:rPr>
              <a:t>2019</a:t>
            </a:r>
            <a:r>
              <a:rPr kumimoji="1" lang="ja-JP" altLang="en-US" sz="2000" dirty="0" smtClean="0">
                <a:solidFill>
                  <a:srgbClr val="FFC000"/>
                </a:solidFill>
                <a:effectLst>
                  <a:outerShdw blurRad="38100" dist="38100" dir="2700000" algn="tl">
                    <a:srgbClr val="000000">
                      <a:alpha val="43137"/>
                    </a:srgbClr>
                  </a:outerShdw>
                </a:effectLst>
                <a:latin typeface="+mj-lt"/>
              </a:rPr>
              <a:t>実行委員会</a:t>
            </a:r>
            <a:endParaRPr kumimoji="1" lang="ja-JP" altLang="en-US" sz="2000" dirty="0">
              <a:solidFill>
                <a:srgbClr val="FFC000"/>
              </a:solidFill>
              <a:effectLst>
                <a:outerShdw blurRad="38100" dist="38100" dir="2700000" algn="tl">
                  <a:srgbClr val="000000">
                    <a:alpha val="43137"/>
                  </a:srgbClr>
                </a:outerShdw>
              </a:effectLst>
              <a:latin typeface="+mj-lt"/>
            </a:endParaRPr>
          </a:p>
        </p:txBody>
      </p:sp>
      <p:sp>
        <p:nvSpPr>
          <p:cNvPr id="3" name="正方形/長方形 2"/>
          <p:cNvSpPr/>
          <p:nvPr/>
        </p:nvSpPr>
        <p:spPr>
          <a:xfrm>
            <a:off x="0" y="-27384"/>
            <a:ext cx="9144000" cy="86409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dirty="0" smtClean="0"/>
          </a:p>
          <a:p>
            <a:pPr algn="ctr"/>
            <a:r>
              <a:rPr kumimoji="1" lang="en-US" altLang="ja-JP" sz="2400" dirty="0" smtClean="0"/>
              <a:t>PostgreSQL Conference Japan</a:t>
            </a:r>
            <a:r>
              <a:rPr kumimoji="1" lang="ja-JP" altLang="en-US" sz="2400" dirty="0" smtClean="0"/>
              <a:t>　</a:t>
            </a:r>
            <a:r>
              <a:rPr kumimoji="1" lang="en-US" altLang="ja-JP" sz="2400" smtClean="0"/>
              <a:t>2019</a:t>
            </a:r>
            <a:endParaRPr kumimoji="1" lang="ja-JP" altLang="en-US" sz="2400" dirty="0"/>
          </a:p>
        </p:txBody>
      </p:sp>
      <p:sp>
        <p:nvSpPr>
          <p:cNvPr id="4" name="テキスト ボックス 3"/>
          <p:cNvSpPr txBox="1"/>
          <p:nvPr/>
        </p:nvSpPr>
        <p:spPr>
          <a:xfrm>
            <a:off x="179512" y="1268760"/>
            <a:ext cx="7776864" cy="3046988"/>
          </a:xfrm>
          <a:prstGeom prst="rect">
            <a:avLst/>
          </a:prstGeom>
          <a:noFill/>
        </p:spPr>
        <p:txBody>
          <a:bodyPr wrap="square" rtlCol="0">
            <a:spAutoFit/>
          </a:bodyPr>
          <a:lstStyle/>
          <a:p>
            <a:r>
              <a:rPr kumimoji="1" lang="ja-JP" altLang="en-US" sz="9600" dirty="0" smtClean="0">
                <a:solidFill>
                  <a:schemeClr val="accent1">
                    <a:lumMod val="50000"/>
                  </a:schemeClr>
                </a:solidFill>
                <a:latin typeface="UD デジタル 教科書体 NK-B" panose="02020700000000000000" pitchFamily="18" charset="-128"/>
                <a:ea typeface="UD デジタル 教科書体 NK-B" panose="02020700000000000000" pitchFamily="18" charset="-128"/>
              </a:rPr>
              <a:t>クロージング</a:t>
            </a:r>
            <a:endParaRPr kumimoji="1" lang="en-US" altLang="ja-JP" sz="9600" dirty="0" smtClean="0">
              <a:solidFill>
                <a:schemeClr val="accent1">
                  <a:lumMod val="50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9600" dirty="0" smtClean="0">
                <a:solidFill>
                  <a:schemeClr val="accent1">
                    <a:lumMod val="50000"/>
                  </a:schemeClr>
                </a:solidFill>
                <a:latin typeface="UD デジタル 教科書体 NK-B" panose="02020700000000000000" pitchFamily="18" charset="-128"/>
                <a:ea typeface="UD デジタル 教科書体 NK-B" panose="02020700000000000000" pitchFamily="18" charset="-128"/>
              </a:rPr>
              <a:t>セッション</a:t>
            </a:r>
            <a:endParaRPr kumimoji="1" lang="ja-JP" altLang="en-US" sz="9600" dirty="0">
              <a:solidFill>
                <a:schemeClr val="accent1">
                  <a:lumMod val="50000"/>
                </a:scheme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815839563"/>
      </p:ext>
    </p:extLst>
  </p:cSld>
  <p:clrMapOvr>
    <a:masterClrMapping/>
  </p:clrMapOvr>
  <p:transition spd="slow">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7950" y="115888"/>
            <a:ext cx="8928100" cy="6626225"/>
          </a:xfrm>
          <a:prstGeom prst="roundRect">
            <a:avLst>
              <a:gd name="adj" fmla="val 2981"/>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 name="スライド番号プレースホルダ 5"/>
          <p:cNvSpPr>
            <a:spLocks noGrp="1"/>
          </p:cNvSpPr>
          <p:nvPr>
            <p:ph type="sldNum" sz="quarter" idx="4294967295"/>
          </p:nvPr>
        </p:nvSpPr>
        <p:spPr>
          <a:xfrm>
            <a:off x="8036036" y="5939069"/>
            <a:ext cx="1107996" cy="923330"/>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5400" smtClean="0">
                <a:solidFill>
                  <a:schemeClr val="bg1">
                    <a:lumMod val="75000"/>
                  </a:schemeClr>
                </a:solidFill>
                <a:latin typeface="+mj-lt"/>
              </a:rPr>
              <a:pPr/>
              <a:t>9</a:t>
            </a:fld>
            <a:endParaRPr kumimoji="1" lang="ja-JP" altLang="en-US" sz="5400" dirty="0">
              <a:solidFill>
                <a:schemeClr val="bg1">
                  <a:lumMod val="75000"/>
                </a:schemeClr>
              </a:solidFill>
              <a:latin typeface="+mj-lt"/>
            </a:endParaRPr>
          </a:p>
        </p:txBody>
      </p:sp>
      <p:sp>
        <p:nvSpPr>
          <p:cNvPr id="6" name="テキスト ボックス 5"/>
          <p:cNvSpPr txBox="1"/>
          <p:nvPr/>
        </p:nvSpPr>
        <p:spPr>
          <a:xfrm>
            <a:off x="323528" y="764704"/>
            <a:ext cx="8530721" cy="5324535"/>
          </a:xfrm>
          <a:prstGeom prst="rect">
            <a:avLst/>
          </a:prstGeom>
          <a:noFill/>
        </p:spPr>
        <p:txBody>
          <a:bodyPr wrap="square" rtlCol="0">
            <a:spAutoFit/>
          </a:bodyPr>
          <a:lstStyle/>
          <a:p>
            <a:r>
              <a:rPr lang="ja-JP" altLang="en-US" sz="4000" dirty="0" smtClean="0">
                <a:latin typeface="UD デジタル 教科書体 N-B" panose="02020700000000000000" pitchFamily="17" charset="-128"/>
                <a:ea typeface="UD デジタル 教科書体 N-B" panose="02020700000000000000" pitchFamily="17" charset="-128"/>
              </a:rPr>
              <a:t>●</a:t>
            </a:r>
            <a:r>
              <a:rPr lang="en-US" altLang="ja-JP" sz="4000" dirty="0" smtClean="0">
                <a:latin typeface="UD デジタル 教科書体 N-B" panose="02020700000000000000" pitchFamily="17" charset="-128"/>
                <a:ea typeface="UD デジタル 教科書体 N-B" panose="02020700000000000000" pitchFamily="17" charset="-128"/>
              </a:rPr>
              <a:t>RDB</a:t>
            </a:r>
            <a:r>
              <a:rPr lang="ja-JP" altLang="en-US" sz="4000" dirty="0" smtClean="0">
                <a:latin typeface="UD デジタル 教科書体 N-B" panose="02020700000000000000" pitchFamily="17" charset="-128"/>
                <a:ea typeface="UD デジタル 教科書体 N-B" panose="02020700000000000000" pitchFamily="17" charset="-128"/>
              </a:rPr>
              <a:t>はそう簡単になくならない。</a:t>
            </a:r>
            <a:r>
              <a:rPr lang="en-US" altLang="ja-JP" sz="4000" dirty="0" smtClean="0">
                <a:latin typeface="UD デジタル 教科書体 N-B" panose="02020700000000000000" pitchFamily="17" charset="-128"/>
                <a:ea typeface="UD デジタル 教科書体 N-B" panose="02020700000000000000" pitchFamily="17" charset="-128"/>
              </a:rPr>
              <a:t/>
            </a:r>
            <a:br>
              <a:rPr lang="en-US" altLang="ja-JP" sz="4000" dirty="0" smtClean="0">
                <a:latin typeface="UD デジタル 教科書体 N-B" panose="02020700000000000000" pitchFamily="17" charset="-128"/>
                <a:ea typeface="UD デジタル 教科書体 N-B" panose="02020700000000000000" pitchFamily="17" charset="-128"/>
              </a:rPr>
            </a:br>
            <a:endParaRPr lang="en-US" altLang="ja-JP" sz="3200" dirty="0" smtClean="0">
              <a:latin typeface="UD デジタル 教科書体 N-B" panose="02020700000000000000" pitchFamily="17" charset="-128"/>
              <a:ea typeface="UD デジタル 教科書体 N-B" panose="02020700000000000000" pitchFamily="17" charset="-128"/>
            </a:endParaRPr>
          </a:p>
          <a:p>
            <a:r>
              <a:rPr lang="ja-JP" altLang="en-US" sz="4000" dirty="0" smtClean="0">
                <a:latin typeface="UD デジタル 教科書体 N-B" panose="02020700000000000000" pitchFamily="17" charset="-128"/>
                <a:ea typeface="UD デジタル 教科書体 N-B" panose="02020700000000000000" pitchFamily="17" charset="-128"/>
              </a:rPr>
              <a:t>●しかし、</a:t>
            </a:r>
            <a:r>
              <a:rPr lang="en-US" altLang="ja-JP" sz="4000" dirty="0" smtClean="0">
                <a:latin typeface="UD デジタル 教科書体 N-B" panose="02020700000000000000" pitchFamily="17" charset="-128"/>
                <a:ea typeface="UD デジタル 教科書体 N-B" panose="02020700000000000000" pitchFamily="17" charset="-128"/>
              </a:rPr>
              <a:t>RDB</a:t>
            </a:r>
            <a:r>
              <a:rPr lang="ja-JP" altLang="en-US" sz="4000" dirty="0" smtClean="0">
                <a:latin typeface="UD デジタル 教科書体 N-B" panose="02020700000000000000" pitchFamily="17" charset="-128"/>
                <a:ea typeface="UD デジタル 教科書体 N-B" panose="02020700000000000000" pitchFamily="17" charset="-128"/>
              </a:rPr>
              <a:t>に大きなイノベー</a:t>
            </a:r>
            <a:r>
              <a:rPr lang="en-US" altLang="ja-JP" sz="4000" dirty="0" smtClean="0">
                <a:latin typeface="UD デジタル 教科書体 N-B" panose="02020700000000000000" pitchFamily="17" charset="-128"/>
                <a:ea typeface="UD デジタル 教科書体 N-B" panose="02020700000000000000" pitchFamily="17" charset="-128"/>
              </a:rPr>
              <a:t/>
            </a:r>
            <a:br>
              <a:rPr lang="en-US" altLang="ja-JP" sz="4000" dirty="0" smtClean="0">
                <a:latin typeface="UD デジタル 教科書体 N-B" panose="02020700000000000000" pitchFamily="17" charset="-128"/>
                <a:ea typeface="UD デジタル 教科書体 N-B" panose="02020700000000000000" pitchFamily="17" charset="-128"/>
              </a:rPr>
            </a:br>
            <a:r>
              <a:rPr lang="ja-JP" altLang="en-US" sz="4000" dirty="0" smtClean="0">
                <a:latin typeface="UD デジタル 教科書体 N-B" panose="02020700000000000000" pitchFamily="17" charset="-128"/>
                <a:ea typeface="UD デジタル 教科書体 N-B" panose="02020700000000000000" pitchFamily="17" charset="-128"/>
              </a:rPr>
              <a:t>　ションはしばらく起こってない</a:t>
            </a:r>
            <a:r>
              <a:rPr lang="en-US" altLang="ja-JP" sz="4000" dirty="0" smtClean="0">
                <a:latin typeface="UD デジタル 教科書体 N-B" panose="02020700000000000000" pitchFamily="17" charset="-128"/>
                <a:ea typeface="UD デジタル 教科書体 N-B" panose="02020700000000000000" pitchFamily="17" charset="-128"/>
              </a:rPr>
              <a:t/>
            </a:r>
            <a:br>
              <a:rPr lang="en-US" altLang="ja-JP" sz="4000" dirty="0" smtClean="0">
                <a:latin typeface="UD デジタル 教科書体 N-B" panose="02020700000000000000" pitchFamily="17" charset="-128"/>
                <a:ea typeface="UD デジタル 教科書体 N-B" panose="02020700000000000000" pitchFamily="17" charset="-128"/>
              </a:rPr>
            </a:br>
            <a:r>
              <a:rPr lang="ja-JP" altLang="en-US" sz="4000" dirty="0" smtClean="0">
                <a:latin typeface="UD デジタル 教科書体 N-B" panose="02020700000000000000" pitchFamily="17" charset="-128"/>
                <a:ea typeface="UD デジタル 教科書体 N-B" panose="02020700000000000000" pitchFamily="17" charset="-128"/>
              </a:rPr>
              <a:t>　のも事実。</a:t>
            </a:r>
            <a:endParaRPr lang="en-US" altLang="ja-JP" sz="4000" dirty="0" smtClean="0">
              <a:latin typeface="UD デジタル 教科書体 N-B" panose="02020700000000000000" pitchFamily="17" charset="-128"/>
              <a:ea typeface="UD デジタル 教科書体 N-B" panose="02020700000000000000" pitchFamily="17" charset="-128"/>
            </a:endParaRPr>
          </a:p>
          <a:p>
            <a:r>
              <a:rPr lang="en-US" altLang="ja-JP" sz="2800" dirty="0" smtClean="0">
                <a:latin typeface="UD デジタル 教科書体 N-B" panose="02020700000000000000" pitchFamily="17" charset="-128"/>
                <a:ea typeface="UD デジタル 教科書体 N-B" panose="02020700000000000000" pitchFamily="17" charset="-128"/>
              </a:rPr>
              <a:t/>
            </a:r>
            <a:br>
              <a:rPr lang="en-US" altLang="ja-JP" sz="2800" dirty="0" smtClean="0">
                <a:latin typeface="UD デジタル 教科書体 N-B" panose="02020700000000000000" pitchFamily="17" charset="-128"/>
                <a:ea typeface="UD デジタル 教科書体 N-B" panose="02020700000000000000" pitchFamily="17" charset="-128"/>
              </a:rPr>
            </a:br>
            <a:r>
              <a:rPr lang="ja-JP" altLang="en-US" sz="4000" dirty="0" smtClean="0">
                <a:latin typeface="UD デジタル 教科書体 N-B" panose="02020700000000000000" pitchFamily="17" charset="-128"/>
                <a:ea typeface="UD デジタル 教科書体 N-B" panose="02020700000000000000" pitchFamily="17" charset="-128"/>
              </a:rPr>
              <a:t>●そのため、</a:t>
            </a:r>
            <a:r>
              <a:rPr lang="en-US" altLang="ja-JP" sz="4000" dirty="0" smtClean="0">
                <a:latin typeface="UD デジタル 教科書体 N-B" panose="02020700000000000000" pitchFamily="17" charset="-128"/>
                <a:ea typeface="UD デジタル 教科書体 N-B" panose="02020700000000000000" pitchFamily="17" charset="-128"/>
              </a:rPr>
              <a:t>20</a:t>
            </a:r>
            <a:r>
              <a:rPr lang="ja-JP" altLang="en-US" sz="4000" dirty="0" smtClean="0">
                <a:latin typeface="UD デジタル 教科書体 N-B" panose="02020700000000000000" pitchFamily="17" charset="-128"/>
                <a:ea typeface="UD デジタル 教科書体 N-B" panose="02020700000000000000" pitchFamily="17" charset="-128"/>
              </a:rPr>
              <a:t>年経過した</a:t>
            </a:r>
            <a:r>
              <a:rPr lang="en-US" altLang="ja-JP" sz="4000" dirty="0" smtClean="0">
                <a:latin typeface="UD デジタル 教科書体 N-B" panose="02020700000000000000" pitchFamily="17" charset="-128"/>
                <a:ea typeface="UD デジタル 教科書体 N-B" panose="02020700000000000000" pitchFamily="17" charset="-128"/>
              </a:rPr>
              <a:t>JPUG</a:t>
            </a:r>
            <a:r>
              <a:rPr lang="ja-JP" altLang="en-US" sz="4000" dirty="0" smtClean="0">
                <a:latin typeface="UD デジタル 教科書体 N-B" panose="02020700000000000000" pitchFamily="17" charset="-128"/>
                <a:ea typeface="UD デジタル 教科書体 N-B" panose="02020700000000000000" pitchFamily="17" charset="-128"/>
              </a:rPr>
              <a:t>が</a:t>
            </a:r>
            <a:r>
              <a:rPr kumimoji="1" lang="ja-JP" altLang="en-US" sz="4000" dirty="0" smtClean="0">
                <a:latin typeface="UD デジタル 教科書体 N-B" panose="02020700000000000000" pitchFamily="17" charset="-128"/>
                <a:ea typeface="UD デジタル 教科書体 N-B" panose="02020700000000000000" pitchFamily="17" charset="-128"/>
              </a:rPr>
              <a:t>次</a:t>
            </a:r>
            <a:r>
              <a:rPr kumimoji="1" lang="en-US" altLang="ja-JP" sz="4000" dirty="0" smtClean="0">
                <a:latin typeface="UD デジタル 教科書体 N-B" panose="02020700000000000000" pitchFamily="17" charset="-128"/>
                <a:ea typeface="UD デジタル 教科書体 N-B" panose="02020700000000000000" pitchFamily="17" charset="-128"/>
              </a:rPr>
              <a:t/>
            </a:r>
            <a:br>
              <a:rPr kumimoji="1" lang="en-US" altLang="ja-JP" sz="4000" dirty="0" smtClean="0">
                <a:latin typeface="UD デジタル 教科書体 N-B" panose="02020700000000000000" pitchFamily="17" charset="-128"/>
                <a:ea typeface="UD デジタル 教科書体 N-B" panose="02020700000000000000" pitchFamily="17" charset="-128"/>
              </a:rPr>
            </a:br>
            <a:r>
              <a:rPr kumimoji="1" lang="ja-JP" altLang="en-US" sz="4000" dirty="0" smtClean="0">
                <a:latin typeface="UD デジタル 教科書体 N-B" panose="02020700000000000000" pitchFamily="17" charset="-128"/>
                <a:ea typeface="UD デジタル 教科書体 N-B" panose="02020700000000000000" pitchFamily="17" charset="-128"/>
              </a:rPr>
              <a:t>　の</a:t>
            </a:r>
            <a:r>
              <a:rPr kumimoji="1" lang="en-US" altLang="ja-JP" sz="4000" dirty="0" smtClean="0">
                <a:latin typeface="UD デジタル 教科書体 N-B" panose="02020700000000000000" pitchFamily="17" charset="-128"/>
                <a:ea typeface="UD デジタル 教科書体 N-B" panose="02020700000000000000" pitchFamily="17" charset="-128"/>
              </a:rPr>
              <a:t>20</a:t>
            </a:r>
            <a:r>
              <a:rPr kumimoji="1" lang="ja-JP" altLang="en-US" sz="4000" dirty="0" smtClean="0">
                <a:latin typeface="UD デジタル 教科書体 N-B" panose="02020700000000000000" pitchFamily="17" charset="-128"/>
                <a:ea typeface="UD デジタル 教科書体 N-B" panose="02020700000000000000" pitchFamily="17" charset="-128"/>
              </a:rPr>
              <a:t>年を皆さんと生き残るための</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r>
              <a:rPr lang="ja-JP" altLang="en-US" sz="4000" dirty="0">
                <a:latin typeface="UD デジタル 教科書体 N-B" panose="02020700000000000000" pitchFamily="17" charset="-128"/>
                <a:ea typeface="UD デジタル 教科書体 N-B" panose="02020700000000000000" pitchFamily="17" charset="-128"/>
              </a:rPr>
              <a:t>　</a:t>
            </a:r>
            <a:r>
              <a:rPr kumimoji="1" lang="ja-JP" altLang="en-US" sz="4000" dirty="0" smtClean="0">
                <a:latin typeface="UD デジタル 教科書体 N-B" panose="02020700000000000000" pitchFamily="17" charset="-128"/>
                <a:ea typeface="UD デジタル 教科書体 N-B" panose="02020700000000000000" pitchFamily="17" charset="-128"/>
              </a:rPr>
              <a:t>問題提起。</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424317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685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p:txBody>
      </p:sp>
      <p:sp>
        <p:nvSpPr>
          <p:cNvPr id="75" name="スライド番号プレースホルダ 5"/>
          <p:cNvSpPr>
            <a:spLocks noGrp="1"/>
          </p:cNvSpPr>
          <p:nvPr>
            <p:ph type="sldNum" sz="quarter" idx="4294967295"/>
          </p:nvPr>
        </p:nvSpPr>
        <p:spPr>
          <a:xfrm>
            <a:off x="8343813" y="58005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10</a:t>
            </a:fld>
            <a:endParaRPr kumimoji="1" lang="ja-JP" altLang="en-US" sz="7200" dirty="0">
              <a:solidFill>
                <a:schemeClr val="bg1">
                  <a:lumMod val="75000"/>
                </a:schemeClr>
              </a:solidFill>
              <a:latin typeface="+mj-lt"/>
            </a:endParaRPr>
          </a:p>
        </p:txBody>
      </p:sp>
      <p:sp>
        <p:nvSpPr>
          <p:cNvPr id="5" name="テキスト ボックス 4"/>
          <p:cNvSpPr txBox="1"/>
          <p:nvPr/>
        </p:nvSpPr>
        <p:spPr>
          <a:xfrm>
            <a:off x="77276" y="2470244"/>
            <a:ext cx="9001000" cy="2585323"/>
          </a:xfrm>
          <a:prstGeom prst="rect">
            <a:avLst/>
          </a:prstGeom>
          <a:noFill/>
        </p:spPr>
        <p:txBody>
          <a:bodyPr wrap="square" rtlCol="0">
            <a:spAutoFit/>
          </a:bodyPr>
          <a:lstStyle/>
          <a:p>
            <a:pPr algn="ctr"/>
            <a:r>
              <a:rPr lang="ja-JP" altLang="en-US" sz="5400" dirty="0">
                <a:solidFill>
                  <a:srgbClr val="FFC000"/>
                </a:solidFill>
                <a:latin typeface="UD デジタル 教科書体 N-B" panose="02020700000000000000" pitchFamily="17" charset="-128"/>
                <a:ea typeface="UD デジタル 教科書体 N-B" panose="02020700000000000000" pitchFamily="17" charset="-128"/>
              </a:rPr>
              <a:t>現状</a:t>
            </a:r>
            <a:r>
              <a:rPr lang="ja-JP" altLang="en-US" sz="5400" dirty="0" smtClean="0">
                <a:solidFill>
                  <a:srgbClr val="FFC000"/>
                </a:solidFill>
                <a:latin typeface="UD デジタル 教科書体 N-B" panose="02020700000000000000" pitchFamily="17" charset="-128"/>
                <a:ea typeface="UD デジタル 教科書体 N-B" panose="02020700000000000000" pitchFamily="17" charset="-128"/>
              </a:rPr>
              <a:t>の</a:t>
            </a:r>
            <a:r>
              <a:rPr lang="en-US" altLang="ja-JP" sz="5400" dirty="0" smtClean="0">
                <a:solidFill>
                  <a:srgbClr val="FFC000"/>
                </a:solidFill>
                <a:latin typeface="UD デジタル 教科書体 N-B" panose="02020700000000000000" pitchFamily="17" charset="-128"/>
                <a:ea typeface="UD デジタル 教科書体 N-B" panose="02020700000000000000" pitchFamily="17" charset="-128"/>
              </a:rPr>
              <a:t>PostgreSQL</a:t>
            </a:r>
            <a:r>
              <a:rPr lang="ja-JP" altLang="en-US" sz="5400" dirty="0" err="1" smtClean="0">
                <a:solidFill>
                  <a:srgbClr val="FFC000"/>
                </a:solidFill>
                <a:latin typeface="UD デジタル 教科書体 N-B" panose="02020700000000000000" pitchFamily="17" charset="-128"/>
                <a:ea typeface="UD デジタル 教科書体 N-B" panose="02020700000000000000" pitchFamily="17" charset="-128"/>
              </a:rPr>
              <a:t>がど</a:t>
            </a:r>
            <a:r>
              <a:rPr lang="ja-JP" altLang="en-US" sz="5400" dirty="0" smtClean="0">
                <a:solidFill>
                  <a:srgbClr val="FFC000"/>
                </a:solidFill>
                <a:latin typeface="UD デジタル 教科書体 N-B" panose="02020700000000000000" pitchFamily="17" charset="-128"/>
                <a:ea typeface="UD デジタル 教科書体 N-B" panose="02020700000000000000" pitchFamily="17" charset="-128"/>
              </a:rPr>
              <a:t>うなっているかのアンケートをしてみました。</a:t>
            </a:r>
            <a:endParaRPr lang="en-US" altLang="ja-JP" sz="5400" dirty="0" smtClean="0">
              <a:solidFill>
                <a:srgbClr val="FFC000"/>
              </a:solidFill>
              <a:latin typeface="UD デジタル 教科書体 N-B" panose="02020700000000000000" pitchFamily="17" charset="-128"/>
              <a:ea typeface="UD デジタル 教科書体 N-B" panose="02020700000000000000" pitchFamily="17" charset="-128"/>
            </a:endParaRPr>
          </a:p>
        </p:txBody>
      </p:sp>
      <p:sp>
        <p:nvSpPr>
          <p:cNvPr id="6" name="テキスト ボックス 5"/>
          <p:cNvSpPr txBox="1"/>
          <p:nvPr/>
        </p:nvSpPr>
        <p:spPr>
          <a:xfrm>
            <a:off x="245546" y="1240884"/>
            <a:ext cx="5262558" cy="769441"/>
          </a:xfrm>
          <a:prstGeom prst="rect">
            <a:avLst/>
          </a:prstGeom>
          <a:noFill/>
        </p:spPr>
        <p:txBody>
          <a:bodyPr wrap="square" rtlCol="0">
            <a:spAutoFit/>
          </a:bodyPr>
          <a:lstStyle/>
          <a:p>
            <a:r>
              <a:rPr kumimoji="1" lang="ja-JP" altLang="en-US" sz="4400" dirty="0" smtClean="0">
                <a:solidFill>
                  <a:srgbClr val="FFFF00"/>
                </a:solidFill>
                <a:latin typeface="UD デジタル 教科書体 N-B" panose="02020700000000000000" pitchFamily="17" charset="-128"/>
                <a:ea typeface="UD デジタル 教科書体 N-B" panose="02020700000000000000" pitchFamily="17" charset="-128"/>
              </a:rPr>
              <a:t>ということで</a:t>
            </a:r>
            <a:r>
              <a:rPr kumimoji="1" lang="en-US" altLang="ja-JP" sz="4400" dirty="0" smtClean="0">
                <a:solidFill>
                  <a:srgbClr val="FFFF00"/>
                </a:solidFill>
                <a:latin typeface="UD デジタル 教科書体 N-B" panose="02020700000000000000" pitchFamily="17" charset="-128"/>
                <a:ea typeface="UD デジタル 教科書体 N-B" panose="02020700000000000000" pitchFamily="17" charset="-128"/>
              </a:rPr>
              <a:t>…</a:t>
            </a:r>
            <a:endParaRPr kumimoji="1" lang="ja-JP" altLang="en-US" sz="4400" dirty="0">
              <a:solidFill>
                <a:srgbClr val="FFFF00"/>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9490207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627784" y="116632"/>
            <a:ext cx="6408266" cy="6626225"/>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4" name="角丸四角形 3"/>
          <p:cNvSpPr/>
          <p:nvPr/>
        </p:nvSpPr>
        <p:spPr>
          <a:xfrm>
            <a:off x="107950" y="115888"/>
            <a:ext cx="2519834" cy="6626225"/>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5" name="正方形/長方形 4"/>
          <p:cNvSpPr/>
          <p:nvPr/>
        </p:nvSpPr>
        <p:spPr>
          <a:xfrm>
            <a:off x="1175512" y="836712"/>
            <a:ext cx="8857108" cy="1754326"/>
          </a:xfrm>
          <a:prstGeom prst="rect">
            <a:avLst/>
          </a:prstGeom>
        </p:spPr>
        <p:txBody>
          <a:bodyPr wrap="square">
            <a:spAutoFit/>
          </a:bodyPr>
          <a:lstStyle/>
          <a:p>
            <a:r>
              <a:rPr lang="en-US" altLang="ja-JP" sz="5400" dirty="0">
                <a:solidFill>
                  <a:schemeClr val="bg1"/>
                </a:solidFill>
                <a:latin typeface="UD デジタル 教科書体 N-B" panose="02020700000000000000" pitchFamily="17" charset="-128"/>
                <a:ea typeface="UD デジタル 教科書体 N-B" panose="02020700000000000000" pitchFamily="17" charset="-128"/>
              </a:rPr>
              <a:t>Post</a:t>
            </a:r>
            <a:r>
              <a:rPr lang="en-US" altLang="ja-JP" sz="54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greSQL</a:t>
            </a:r>
            <a:r>
              <a:rPr lang="ja-JP" altLang="en-US" sz="54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の利用状況</a:t>
            </a:r>
            <a:endParaRPr lang="en-US" altLang="ja-JP" sz="5400" dirty="0">
              <a:solidFill>
                <a:schemeClr val="accent1">
                  <a:lumMod val="50000"/>
                </a:schemeClr>
              </a:solidFill>
              <a:latin typeface="UD デジタル 教科書体 N-B" panose="02020700000000000000" pitchFamily="17" charset="-128"/>
              <a:ea typeface="UD デジタル 教科書体 N-B" panose="02020700000000000000" pitchFamily="17" charset="-128"/>
            </a:endParaRPr>
          </a:p>
          <a:p>
            <a:r>
              <a:rPr lang="ja-JP" altLang="en-US" sz="5400" dirty="0" smtClean="0">
                <a:solidFill>
                  <a:schemeClr val="bg1"/>
                </a:solidFill>
                <a:latin typeface="UD デジタル 教科書体 N-B" panose="02020700000000000000" pitchFamily="17" charset="-128"/>
                <a:ea typeface="UD デジタル 教科書体 N-B" panose="02020700000000000000" pitchFamily="17" charset="-128"/>
              </a:rPr>
              <a:t>アン</a:t>
            </a:r>
            <a:r>
              <a:rPr lang="ja-JP" altLang="en-US" sz="5400" dirty="0" smtClean="0">
                <a:solidFill>
                  <a:schemeClr val="accent1">
                    <a:lumMod val="50000"/>
                  </a:schemeClr>
                </a:solidFill>
                <a:latin typeface="UD デジタル 教科書体 N-B" panose="02020700000000000000" pitchFamily="17" charset="-128"/>
                <a:ea typeface="UD デジタル 教科書体 N-B" panose="02020700000000000000" pitchFamily="17" charset="-128"/>
              </a:rPr>
              <a:t>ケートと集計結果</a:t>
            </a:r>
            <a:endParaRPr lang="ja-JP" altLang="en-US" sz="5400" dirty="0">
              <a:solidFill>
                <a:schemeClr val="accent1">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7" name="スライド番号プレースホルダ 5"/>
          <p:cNvSpPr>
            <a:spLocks noGrp="1"/>
          </p:cNvSpPr>
          <p:nvPr>
            <p:ph type="sldNum" sz="quarter" idx="4294967295"/>
          </p:nvPr>
        </p:nvSpPr>
        <p:spPr>
          <a:xfrm>
            <a:off x="8343813" y="58005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11</a:t>
            </a:fld>
            <a:endParaRPr kumimoji="1" lang="ja-JP" altLang="en-US" sz="7200" dirty="0">
              <a:solidFill>
                <a:schemeClr val="bg1">
                  <a:lumMod val="75000"/>
                </a:schemeClr>
              </a:solidFill>
              <a:latin typeface="+mj-lt"/>
            </a:endParaRPr>
          </a:p>
        </p:txBody>
      </p:sp>
    </p:spTree>
    <p:extLst>
      <p:ext uri="{BB962C8B-B14F-4D97-AF65-F5344CB8AC3E}">
        <p14:creationId xmlns:p14="http://schemas.microsoft.com/office/powerpoint/2010/main" val="27775639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C:\Users\kawai\AppData\Local\Microsoft\Windows\Temporary Internet Files\Content.IE5\LHLVXCM5\MPj04093820000[1].jpg"/>
          <p:cNvPicPr>
            <a:picLocks noChangeAspect="1" noChangeArrowheads="1"/>
          </p:cNvPicPr>
          <p:nvPr/>
        </p:nvPicPr>
        <p:blipFill>
          <a:blip r:embed="rId2" cstate="print"/>
          <a:srcRect b="43794"/>
          <a:stretch>
            <a:fillRect/>
          </a:stretch>
        </p:blipFill>
        <p:spPr bwMode="auto">
          <a:xfrm>
            <a:off x="0" y="3429000"/>
            <a:ext cx="9144000" cy="3429000"/>
          </a:xfrm>
          <a:prstGeom prst="rect">
            <a:avLst/>
          </a:prstGeom>
          <a:noFill/>
        </p:spPr>
      </p:pic>
      <p:sp>
        <p:nvSpPr>
          <p:cNvPr id="75" name="スライド番号プレースホルダ 5"/>
          <p:cNvSpPr>
            <a:spLocks noGrp="1"/>
          </p:cNvSpPr>
          <p:nvPr>
            <p:ph type="sldNum" sz="quarter" idx="4294967295"/>
          </p:nvPr>
        </p:nvSpPr>
        <p:spPr>
          <a:xfrm>
            <a:off x="8343813" y="58005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12</a:t>
            </a:fld>
            <a:endParaRPr kumimoji="1" lang="ja-JP" altLang="en-US" sz="7200" dirty="0">
              <a:solidFill>
                <a:schemeClr val="bg1">
                  <a:lumMod val="75000"/>
                </a:schemeClr>
              </a:solidFill>
              <a:latin typeface="+mj-lt"/>
            </a:endParaRPr>
          </a:p>
        </p:txBody>
      </p:sp>
      <p:sp>
        <p:nvSpPr>
          <p:cNvPr id="27" name="角丸四角形 26"/>
          <p:cNvSpPr/>
          <p:nvPr/>
        </p:nvSpPr>
        <p:spPr>
          <a:xfrm>
            <a:off x="1571604" y="115888"/>
            <a:ext cx="7715304" cy="955658"/>
          </a:xfrm>
          <a:prstGeom prst="roundRect">
            <a:avLst>
              <a:gd name="adj" fmla="val 659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latin typeface="+mj-ea"/>
                <a:ea typeface="+mj-ea"/>
                <a:cs typeface="メイリオ" panose="020B0604030504040204" pitchFamily="50" charset="-128"/>
              </a:rPr>
              <a:t>　アンケートの目的</a:t>
            </a:r>
            <a:endParaRPr kumimoji="1" lang="ja-JP" altLang="en-US" sz="3200" dirty="0">
              <a:latin typeface="+mj-ea"/>
              <a:ea typeface="+mj-ea"/>
              <a:cs typeface="メイリオ" panose="020B0604030504040204" pitchFamily="50" charset="-128"/>
            </a:endParaRPr>
          </a:p>
        </p:txBody>
      </p:sp>
      <p:pic>
        <p:nvPicPr>
          <p:cNvPr id="28" name="Picture 4" descr="https://er-static.s3.amazonaws.com/uploads/hosts/b6f2aaa00568cdbc02ddc0c1e194cd7947e3cd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620"/>
            <a:ext cx="1137623" cy="10409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1520" y="1196752"/>
            <a:ext cx="8784976" cy="1938992"/>
          </a:xfrm>
          <a:prstGeom prst="rect">
            <a:avLst/>
          </a:prstGeom>
          <a:noFill/>
        </p:spPr>
        <p:txBody>
          <a:bodyPr wrap="square" rtlCol="0">
            <a:spAutoFit/>
          </a:bodyPr>
          <a:lstStyle/>
          <a:p>
            <a:r>
              <a:rPr kumimoji="1" lang="en-US" altLang="ja-JP" sz="40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PostgreSQL</a:t>
            </a:r>
            <a:r>
              <a:rPr lang="ja-JP" altLang="en-US" sz="40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がどのように使われているかがわかると、</a:t>
            </a:r>
            <a:r>
              <a:rPr lang="en-US" altLang="ja-JP" sz="40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PostgreSQL</a:t>
            </a:r>
            <a:r>
              <a:rPr lang="ja-JP" altLang="en-US" sz="40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の現状</a:t>
            </a:r>
            <a:endParaRPr lang="en-US" altLang="ja-JP" sz="40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a:p>
            <a:r>
              <a:rPr lang="ja-JP" altLang="en-US" sz="40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と将来が分かる？</a:t>
            </a:r>
            <a:endParaRPr kumimoji="1" lang="ja-JP" altLang="en-US" sz="40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rot="21194040">
            <a:off x="417735" y="3852626"/>
            <a:ext cx="5824264" cy="2554545"/>
          </a:xfrm>
          <a:prstGeom prst="rect">
            <a:avLst/>
          </a:prstGeom>
          <a:noFill/>
        </p:spPr>
        <p:txBody>
          <a:bodyPr wrap="square" rtlCol="0">
            <a:spAutoFit/>
          </a:bodyPr>
          <a:lstStyle/>
          <a:p>
            <a:r>
              <a:rPr lang="ja-JP" altLang="en-US" sz="4400" dirty="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このアンケート</a:t>
            </a:r>
            <a:r>
              <a:rPr lang="ja-JP" altLang="en-US" sz="4400" dirty="0" smtClean="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で</a:t>
            </a:r>
            <a:endParaRPr lang="en-US" altLang="ja-JP" sz="4400" dirty="0" smtClean="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en-US" altLang="ja-JP" sz="4400" dirty="0" smtClean="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PostgreSQL</a:t>
            </a:r>
            <a:r>
              <a:rPr lang="ja-JP" altLang="en-US" sz="4400" dirty="0" smtClean="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の</a:t>
            </a:r>
            <a:endParaRPr lang="en-US" altLang="ja-JP" sz="4400" dirty="0" smtClean="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sz="4400" dirty="0" smtClean="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未来が見える！</a:t>
            </a:r>
            <a:r>
              <a:rPr lang="en-US" altLang="ja-JP" sz="4400" dirty="0" smtClean="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r>
            <a:br>
              <a:rPr lang="en-US" altLang="ja-JP" sz="4400" dirty="0" smtClean="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br>
            <a:r>
              <a:rPr lang="ja-JP" altLang="en-US" sz="2800" dirty="0" smtClean="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（かもしれないっ）</a:t>
            </a:r>
            <a:endParaRPr kumimoji="1" lang="ja-JP" altLang="en-US" sz="4400" dirty="0">
              <a:solidFill>
                <a:srgbClr val="FFFF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571604" y="115888"/>
            <a:ext cx="7715304" cy="955658"/>
          </a:xfrm>
          <a:prstGeom prst="roundRect">
            <a:avLst>
              <a:gd name="adj" fmla="val 659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latin typeface="+mj-ea"/>
                <a:ea typeface="+mj-ea"/>
              </a:rPr>
              <a:t> アンケートの対象の方の属性❶</a:t>
            </a:r>
            <a:endParaRPr kumimoji="1" lang="ja-JP" altLang="en-US" sz="3600" dirty="0">
              <a:latin typeface="+mj-ea"/>
              <a:ea typeface="+mj-ea"/>
              <a:cs typeface="メイリオ" panose="020B0604030504040204" pitchFamily="50" charset="-128"/>
            </a:endParaRPr>
          </a:p>
        </p:txBody>
      </p:sp>
      <p:pic>
        <p:nvPicPr>
          <p:cNvPr id="33" name="Picture 4" descr="https://er-static.s3.amazonaws.com/uploads/hosts/b6f2aaa00568cdbc02ddc0c1e194cd7947e3cd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20"/>
            <a:ext cx="1137623" cy="104092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142176" y="1268760"/>
            <a:ext cx="8853592" cy="5184576"/>
            <a:chOff x="142176" y="1268760"/>
            <a:chExt cx="8853592" cy="3072120"/>
          </a:xfrm>
        </p:grpSpPr>
        <p:sp>
          <p:nvSpPr>
            <p:cNvPr id="13" name="角丸四角形 12"/>
            <p:cNvSpPr/>
            <p:nvPr/>
          </p:nvSpPr>
          <p:spPr>
            <a:xfrm>
              <a:off x="143520" y="1268760"/>
              <a:ext cx="8846536" cy="955658"/>
            </a:xfrm>
            <a:prstGeom prst="roundRect">
              <a:avLst>
                <a:gd name="adj" fmla="val 659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mj-ea"/>
                  <a:ea typeface="+mj-ea"/>
                  <a:cs typeface="メイリオ" panose="020B0604030504040204" pitchFamily="50" charset="-128"/>
                </a:rPr>
                <a:t>アンケート対象者：</a:t>
              </a:r>
              <a:r>
                <a:rPr kumimoji="1" lang="en-US" altLang="ja-JP" sz="4400" dirty="0" smtClean="0">
                  <a:solidFill>
                    <a:srgbClr val="FFFF00"/>
                  </a:solidFill>
                  <a:latin typeface="+mj-ea"/>
                  <a:ea typeface="+mj-ea"/>
                  <a:cs typeface="メイリオ" panose="020B0604030504040204" pitchFamily="50" charset="-128"/>
                </a:rPr>
                <a:t>1,000</a:t>
              </a:r>
              <a:r>
                <a:rPr kumimoji="1" lang="ja-JP" altLang="en-US" sz="4400" dirty="0" smtClean="0">
                  <a:solidFill>
                    <a:srgbClr val="FFFF00"/>
                  </a:solidFill>
                  <a:latin typeface="+mj-ea"/>
                  <a:ea typeface="+mj-ea"/>
                  <a:cs typeface="メイリオ" panose="020B0604030504040204" pitchFamily="50" charset="-128"/>
                </a:rPr>
                <a:t>名</a:t>
              </a:r>
              <a:endParaRPr kumimoji="1" lang="ja-JP" altLang="en-US" sz="4400" dirty="0">
                <a:solidFill>
                  <a:srgbClr val="FFFF00"/>
                </a:solidFill>
                <a:latin typeface="+mj-ea"/>
                <a:ea typeface="+mj-ea"/>
                <a:cs typeface="メイリオ" panose="020B0604030504040204" pitchFamily="50" charset="-128"/>
              </a:endParaRPr>
            </a:p>
          </p:txBody>
        </p:sp>
        <p:sp>
          <p:nvSpPr>
            <p:cNvPr id="10" name="角丸四角形 9"/>
            <p:cNvSpPr/>
            <p:nvPr/>
          </p:nvSpPr>
          <p:spPr>
            <a:xfrm>
              <a:off x="142176" y="2329326"/>
              <a:ext cx="8846536" cy="955658"/>
            </a:xfrm>
            <a:prstGeom prst="roundRect">
              <a:avLst>
                <a:gd name="adj" fmla="val 659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mj-ea"/>
                  <a:ea typeface="+mj-ea"/>
                  <a:cs typeface="メイリオ" panose="020B0604030504040204" pitchFamily="50" charset="-128"/>
                </a:rPr>
                <a:t>男性：</a:t>
              </a:r>
              <a:r>
                <a:rPr kumimoji="1" lang="en-US" altLang="ja-JP" sz="4400" dirty="0" smtClean="0">
                  <a:solidFill>
                    <a:srgbClr val="FFFF00"/>
                  </a:solidFill>
                  <a:latin typeface="+mj-ea"/>
                  <a:ea typeface="+mj-ea"/>
                  <a:cs typeface="メイリオ" panose="020B0604030504040204" pitchFamily="50" charset="-128"/>
                </a:rPr>
                <a:t>924</a:t>
              </a:r>
              <a:r>
                <a:rPr kumimoji="1" lang="ja-JP" altLang="en-US" sz="4400" dirty="0" smtClean="0">
                  <a:solidFill>
                    <a:srgbClr val="FFFF00"/>
                  </a:solidFill>
                  <a:latin typeface="+mj-ea"/>
                  <a:ea typeface="+mj-ea"/>
                  <a:cs typeface="メイリオ" panose="020B0604030504040204" pitchFamily="50" charset="-128"/>
                </a:rPr>
                <a:t>名　</a:t>
              </a:r>
              <a:r>
                <a:rPr lang="ja-JP" altLang="en-US" sz="3600" dirty="0" smtClean="0">
                  <a:latin typeface="+mj-ea"/>
                  <a:ea typeface="+mj-ea"/>
                  <a:cs typeface="メイリオ" panose="020B0604030504040204" pitchFamily="50" charset="-128"/>
                </a:rPr>
                <a:t>女性：</a:t>
              </a:r>
              <a:r>
                <a:rPr lang="en-US" altLang="ja-JP" sz="4400" dirty="0" smtClean="0">
                  <a:solidFill>
                    <a:srgbClr val="FFFF00"/>
                  </a:solidFill>
                  <a:latin typeface="+mj-ea"/>
                  <a:ea typeface="+mj-ea"/>
                  <a:cs typeface="メイリオ" panose="020B0604030504040204" pitchFamily="50" charset="-128"/>
                </a:rPr>
                <a:t>74</a:t>
              </a:r>
              <a:r>
                <a:rPr lang="ja-JP" altLang="en-US" sz="4400" dirty="0" smtClean="0">
                  <a:solidFill>
                    <a:srgbClr val="FFFF00"/>
                  </a:solidFill>
                  <a:latin typeface="+mj-ea"/>
                  <a:ea typeface="+mj-ea"/>
                  <a:cs typeface="メイリオ" panose="020B0604030504040204" pitchFamily="50" charset="-128"/>
                </a:rPr>
                <a:t>名　</a:t>
              </a:r>
              <a:endParaRPr kumimoji="1" lang="ja-JP" altLang="en-US" sz="4400" dirty="0">
                <a:solidFill>
                  <a:srgbClr val="FFFF00"/>
                </a:solidFill>
                <a:latin typeface="+mj-ea"/>
                <a:ea typeface="+mj-ea"/>
                <a:cs typeface="メイリオ" panose="020B0604030504040204" pitchFamily="50" charset="-128"/>
              </a:endParaRPr>
            </a:p>
          </p:txBody>
        </p:sp>
        <p:sp>
          <p:nvSpPr>
            <p:cNvPr id="17" name="角丸四角形 16"/>
            <p:cNvSpPr/>
            <p:nvPr/>
          </p:nvSpPr>
          <p:spPr>
            <a:xfrm>
              <a:off x="149232" y="3385222"/>
              <a:ext cx="8846536" cy="955658"/>
            </a:xfrm>
            <a:prstGeom prst="roundRect">
              <a:avLst>
                <a:gd name="adj" fmla="val 659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mj-ea"/>
                  <a:ea typeface="+mj-ea"/>
                  <a:cs typeface="メイリオ" panose="020B0604030504040204" pitchFamily="50" charset="-128"/>
                </a:rPr>
                <a:t>平均年齢：</a:t>
              </a:r>
              <a:r>
                <a:rPr kumimoji="1" lang="en-US" altLang="ja-JP" sz="4400" dirty="0" smtClean="0">
                  <a:solidFill>
                    <a:srgbClr val="FFFF00"/>
                  </a:solidFill>
                  <a:latin typeface="+mj-ea"/>
                  <a:ea typeface="+mj-ea"/>
                  <a:cs typeface="メイリオ" panose="020B0604030504040204" pitchFamily="50" charset="-128"/>
                </a:rPr>
                <a:t>47.5</a:t>
              </a:r>
              <a:r>
                <a:rPr kumimoji="1" lang="ja-JP" altLang="en-US" sz="4400" dirty="0" smtClean="0">
                  <a:solidFill>
                    <a:srgbClr val="FFFF00"/>
                  </a:solidFill>
                  <a:latin typeface="+mj-ea"/>
                  <a:ea typeface="+mj-ea"/>
                  <a:cs typeface="メイリオ" panose="020B0604030504040204" pitchFamily="50" charset="-128"/>
                </a:rPr>
                <a:t>歳</a:t>
              </a:r>
              <a:r>
                <a:rPr lang="en-US" altLang="ja-JP" sz="2400" dirty="0">
                  <a:solidFill>
                    <a:srgbClr val="FFFF00"/>
                  </a:solidFill>
                  <a:latin typeface="+mj-ea"/>
                  <a:ea typeface="+mj-ea"/>
                  <a:cs typeface="メイリオ" panose="020B0604030504040204" pitchFamily="50" charset="-128"/>
                </a:rPr>
                <a:t/>
              </a:r>
              <a:br>
                <a:rPr lang="en-US" altLang="ja-JP" sz="2400" dirty="0">
                  <a:solidFill>
                    <a:srgbClr val="FFFF00"/>
                  </a:solidFill>
                  <a:latin typeface="+mj-ea"/>
                  <a:ea typeface="+mj-ea"/>
                  <a:cs typeface="メイリオ" panose="020B0604030504040204" pitchFamily="50" charset="-128"/>
                </a:rPr>
              </a:br>
              <a:r>
                <a:rPr lang="ja-JP" altLang="en-US" sz="2400" dirty="0" smtClean="0">
                  <a:latin typeface="+mj-ea"/>
                  <a:ea typeface="+mj-ea"/>
                  <a:cs typeface="メイリオ" panose="020B0604030504040204" pitchFamily="50" charset="-128"/>
                </a:rPr>
                <a:t>（最年長：</a:t>
              </a:r>
              <a:r>
                <a:rPr lang="en-US" altLang="ja-JP" sz="2400" dirty="0" smtClean="0">
                  <a:latin typeface="+mj-ea"/>
                  <a:ea typeface="+mj-ea"/>
                  <a:cs typeface="メイリオ" panose="020B0604030504040204" pitchFamily="50" charset="-128"/>
                </a:rPr>
                <a:t>59</a:t>
              </a:r>
              <a:r>
                <a:rPr lang="ja-JP" altLang="en-US" sz="2400" dirty="0" smtClean="0">
                  <a:latin typeface="+mj-ea"/>
                  <a:ea typeface="+mj-ea"/>
                  <a:cs typeface="メイリオ" panose="020B0604030504040204" pitchFamily="50" charset="-128"/>
                </a:rPr>
                <a:t>歳、最年少</a:t>
              </a:r>
              <a:r>
                <a:rPr lang="en-US" altLang="ja-JP" sz="2400" dirty="0" smtClean="0">
                  <a:latin typeface="+mj-ea"/>
                  <a:ea typeface="+mj-ea"/>
                  <a:cs typeface="メイリオ" panose="020B0604030504040204" pitchFamily="50" charset="-128"/>
                </a:rPr>
                <a:t>22</a:t>
              </a:r>
              <a:r>
                <a:rPr lang="ja-JP" altLang="en-US" sz="2400" dirty="0" smtClean="0">
                  <a:latin typeface="+mj-ea"/>
                  <a:ea typeface="+mj-ea"/>
                  <a:cs typeface="メイリオ" panose="020B0604030504040204" pitchFamily="50" charset="-128"/>
                </a:rPr>
                <a:t>歳）</a:t>
              </a:r>
              <a:r>
                <a:rPr lang="ja-JP" altLang="en-US" sz="2400" dirty="0" smtClean="0">
                  <a:solidFill>
                    <a:srgbClr val="FFFF00"/>
                  </a:solidFill>
                  <a:latin typeface="+mj-ea"/>
                  <a:ea typeface="+mj-ea"/>
                  <a:cs typeface="メイリオ" panose="020B0604030504040204" pitchFamily="50" charset="-128"/>
                </a:rPr>
                <a:t>　</a:t>
              </a:r>
              <a:endParaRPr kumimoji="1" lang="ja-JP" altLang="en-US" sz="2400" dirty="0">
                <a:solidFill>
                  <a:srgbClr val="FFFF00"/>
                </a:solidFill>
                <a:latin typeface="+mj-ea"/>
                <a:ea typeface="+mj-ea"/>
                <a:cs typeface="メイリオ" panose="020B0604030504040204" pitchFamily="50" charset="-128"/>
              </a:endParaRPr>
            </a:p>
          </p:txBody>
        </p:sp>
      </p:grpSp>
      <p:sp>
        <p:nvSpPr>
          <p:cNvPr id="75" name="スライド番号プレースホルダ 5"/>
          <p:cNvSpPr>
            <a:spLocks noGrp="1"/>
          </p:cNvSpPr>
          <p:nvPr>
            <p:ph type="sldNum" sz="quarter" idx="4294967295"/>
          </p:nvPr>
        </p:nvSpPr>
        <p:spPr>
          <a:xfrm>
            <a:off x="8343813" y="58005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13</a:t>
            </a:fld>
            <a:endParaRPr kumimoji="1" lang="ja-JP" altLang="en-US" sz="7200" dirty="0">
              <a:solidFill>
                <a:schemeClr val="bg1">
                  <a:lumMod val="75000"/>
                </a:schemeClr>
              </a:solidFill>
              <a:latin typeface="+mj-lt"/>
            </a:endParaRPr>
          </a:p>
        </p:txBody>
      </p:sp>
    </p:spTree>
    <p:extLst>
      <p:ext uri="{BB962C8B-B14F-4D97-AF65-F5344CB8AC3E}">
        <p14:creationId xmlns:p14="http://schemas.microsoft.com/office/powerpoint/2010/main" val="90703491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571604" y="115888"/>
            <a:ext cx="7715304" cy="955658"/>
          </a:xfrm>
          <a:prstGeom prst="roundRect">
            <a:avLst>
              <a:gd name="adj" fmla="val 659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latin typeface="+mj-ea"/>
                <a:ea typeface="+mj-ea"/>
              </a:rPr>
              <a:t> アンケートの対象の方の属性❷</a:t>
            </a:r>
            <a:endParaRPr kumimoji="1" lang="ja-JP" altLang="en-US" sz="3600" dirty="0">
              <a:latin typeface="+mj-ea"/>
              <a:ea typeface="+mj-ea"/>
              <a:cs typeface="メイリオ" panose="020B0604030504040204" pitchFamily="50" charset="-128"/>
            </a:endParaRPr>
          </a:p>
        </p:txBody>
      </p:sp>
      <p:pic>
        <p:nvPicPr>
          <p:cNvPr id="33" name="Picture 4" descr="https://er-static.s3.amazonaws.com/uploads/hosts/b6f2aaa00568cdbc02ddc0c1e194cd7947e3cd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20"/>
            <a:ext cx="1137623" cy="1040926"/>
          </a:xfrm>
          <a:prstGeom prst="rect">
            <a:avLst/>
          </a:prstGeom>
          <a:noFill/>
          <a:extLst>
            <a:ext uri="{909E8E84-426E-40DD-AFC4-6F175D3DCCD1}">
              <a14:hiddenFill xmlns:a14="http://schemas.microsoft.com/office/drawing/2010/main">
                <a:solidFill>
                  <a:srgbClr val="FFFFFF"/>
                </a:solidFill>
              </a14:hiddenFill>
            </a:ext>
          </a:extLst>
        </p:spPr>
      </p:pic>
      <p:sp>
        <p:nvSpPr>
          <p:cNvPr id="75" name="スライド番号プレースホルダ 5"/>
          <p:cNvSpPr>
            <a:spLocks noGrp="1"/>
          </p:cNvSpPr>
          <p:nvPr>
            <p:ph type="sldNum" sz="quarter" idx="4294967295"/>
          </p:nvPr>
        </p:nvSpPr>
        <p:spPr>
          <a:xfrm>
            <a:off x="8343813" y="58005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14</a:t>
            </a:fld>
            <a:endParaRPr kumimoji="1" lang="ja-JP" altLang="en-US" sz="7200" dirty="0">
              <a:solidFill>
                <a:schemeClr val="bg1">
                  <a:lumMod val="75000"/>
                </a:schemeClr>
              </a:solidFill>
              <a:latin typeface="+mj-lt"/>
            </a:endParaRPr>
          </a:p>
        </p:txBody>
      </p:sp>
      <p:graphicFrame>
        <p:nvGraphicFramePr>
          <p:cNvPr id="12" name="グラフ 11"/>
          <p:cNvGraphicFramePr>
            <a:graphicFrameLocks/>
          </p:cNvGraphicFramePr>
          <p:nvPr>
            <p:extLst>
              <p:ext uri="{D42A27DB-BD31-4B8C-83A1-F6EECF244321}">
                <p14:modId xmlns:p14="http://schemas.microsoft.com/office/powerpoint/2010/main" val="731091172"/>
              </p:ext>
            </p:extLst>
          </p:nvPr>
        </p:nvGraphicFramePr>
        <p:xfrm>
          <a:off x="251743" y="1340768"/>
          <a:ext cx="8640514"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
          <p:cNvSpPr txBox="1"/>
          <p:nvPr/>
        </p:nvSpPr>
        <p:spPr>
          <a:xfrm>
            <a:off x="3679504" y="1219472"/>
            <a:ext cx="864096" cy="4324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dirty="0" smtClean="0">
                <a:solidFill>
                  <a:schemeClr val="accent1">
                    <a:lumMod val="50000"/>
                  </a:schemeClr>
                </a:solidFill>
              </a:rPr>
              <a:t>3.3</a:t>
            </a:r>
            <a:r>
              <a:rPr lang="ja-JP" altLang="en-US" sz="1800" dirty="0" smtClean="0">
                <a:solidFill>
                  <a:schemeClr val="accent1">
                    <a:lumMod val="50000"/>
                  </a:schemeClr>
                </a:solidFill>
              </a:rPr>
              <a:t>％</a:t>
            </a:r>
            <a:endParaRPr lang="ja-JP" altLang="en-US" sz="1800" dirty="0">
              <a:solidFill>
                <a:schemeClr val="accent1">
                  <a:lumMod val="50000"/>
                </a:schemeClr>
              </a:solidFill>
            </a:endParaRPr>
          </a:p>
        </p:txBody>
      </p:sp>
      <p:sp>
        <p:nvSpPr>
          <p:cNvPr id="15" name="角丸四角形 14"/>
          <p:cNvSpPr/>
          <p:nvPr/>
        </p:nvSpPr>
        <p:spPr>
          <a:xfrm>
            <a:off x="35496" y="1052736"/>
            <a:ext cx="1512000" cy="1512000"/>
          </a:xfrm>
          <a:prstGeom prst="roundRect">
            <a:avLst>
              <a:gd name="adj" fmla="val 659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latin typeface="+mj-ea"/>
                <a:ea typeface="+mj-ea"/>
              </a:rPr>
              <a:t>職業</a:t>
            </a:r>
            <a:endParaRPr kumimoji="1" lang="ja-JP" altLang="en-US" sz="3600" dirty="0">
              <a:latin typeface="+mj-ea"/>
              <a:ea typeface="+mj-ea"/>
              <a:cs typeface="メイリオ" panose="020B0604030504040204" pitchFamily="50" charset="-128"/>
            </a:endParaRPr>
          </a:p>
        </p:txBody>
      </p:sp>
      <p:sp>
        <p:nvSpPr>
          <p:cNvPr id="8" name="テキスト ボックス 7"/>
          <p:cNvSpPr txBox="1"/>
          <p:nvPr/>
        </p:nvSpPr>
        <p:spPr>
          <a:xfrm>
            <a:off x="7620724" y="1196752"/>
            <a:ext cx="1415772" cy="4896544"/>
          </a:xfrm>
          <a:prstGeom prst="rect">
            <a:avLst/>
          </a:prstGeom>
          <a:noFill/>
        </p:spPr>
        <p:txBody>
          <a:bodyPr vert="eaVert" wrap="square" rtlCol="0">
            <a:spAutoFit/>
          </a:bodyPr>
          <a:lstStyle/>
          <a:p>
            <a:r>
              <a:rPr kumimoji="1" lang="ja-JP" altLang="en-US"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当然八割以上が正社員として勤務している。しかし、「自営業」「</a:t>
            </a:r>
            <a:r>
              <a:rPr kumimoji="1" lang="en-US" altLang="ja-JP"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SOHO</a:t>
            </a:r>
            <a:r>
              <a:rPr lang="ja-JP" altLang="en-US"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」のような</a:t>
            </a:r>
            <a:r>
              <a:rPr kumimoji="1" lang="ja-JP" altLang="en-US"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比較的自由な働き方をしている方も一定数存在するのが特徴的だとも言える</a:t>
            </a:r>
            <a:r>
              <a:rPr lang="ja-JP" altLang="en-US"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endParaRPr kumimoji="1" lang="en-US" altLang="ja-JP" sz="1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
        <p:nvSpPr>
          <p:cNvPr id="9" name="テキスト ボックス 1"/>
          <p:cNvSpPr txBox="1"/>
          <p:nvPr/>
        </p:nvSpPr>
        <p:spPr>
          <a:xfrm>
            <a:off x="4217640" y="1158397"/>
            <a:ext cx="864096" cy="4324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dirty="0" smtClean="0">
                <a:solidFill>
                  <a:schemeClr val="accent2">
                    <a:lumMod val="75000"/>
                  </a:schemeClr>
                </a:solidFill>
              </a:rPr>
              <a:t>0.5</a:t>
            </a:r>
            <a:r>
              <a:rPr lang="ja-JP" altLang="en-US" sz="1800" dirty="0" smtClean="0">
                <a:solidFill>
                  <a:schemeClr val="accent2">
                    <a:lumMod val="75000"/>
                  </a:schemeClr>
                </a:solidFill>
              </a:rPr>
              <a:t>％</a:t>
            </a:r>
            <a:endParaRPr lang="ja-JP" altLang="en-US" sz="1800" dirty="0">
              <a:solidFill>
                <a:schemeClr val="accent2">
                  <a:lumMod val="75000"/>
                </a:schemeClr>
              </a:solidFill>
            </a:endParaRPr>
          </a:p>
        </p:txBody>
      </p:sp>
    </p:spTree>
    <p:extLst>
      <p:ext uri="{BB962C8B-B14F-4D97-AF65-F5344CB8AC3E}">
        <p14:creationId xmlns:p14="http://schemas.microsoft.com/office/powerpoint/2010/main" val="18132065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571604" y="115888"/>
            <a:ext cx="7715304" cy="955658"/>
          </a:xfrm>
          <a:prstGeom prst="roundRect">
            <a:avLst>
              <a:gd name="adj" fmla="val 659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latin typeface="+mj-ea"/>
                <a:ea typeface="+mj-ea"/>
              </a:rPr>
              <a:t> アンケートの対象の方の属性❸</a:t>
            </a:r>
            <a:endParaRPr kumimoji="1" lang="ja-JP" altLang="en-US" sz="3600" dirty="0">
              <a:latin typeface="+mj-ea"/>
              <a:ea typeface="+mj-ea"/>
              <a:cs typeface="メイリオ" panose="020B0604030504040204" pitchFamily="50" charset="-128"/>
            </a:endParaRPr>
          </a:p>
        </p:txBody>
      </p:sp>
      <p:pic>
        <p:nvPicPr>
          <p:cNvPr id="33" name="Picture 4" descr="https://er-static.s3.amazonaws.com/uploads/hosts/b6f2aaa00568cdbc02ddc0c1e194cd7947e3cd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20"/>
            <a:ext cx="1137623" cy="1040926"/>
          </a:xfrm>
          <a:prstGeom prst="rect">
            <a:avLst/>
          </a:prstGeom>
          <a:noFill/>
          <a:extLst>
            <a:ext uri="{909E8E84-426E-40DD-AFC4-6F175D3DCCD1}">
              <a14:hiddenFill xmlns:a14="http://schemas.microsoft.com/office/drawing/2010/main">
                <a:solidFill>
                  <a:srgbClr val="FFFFFF"/>
                </a:solidFill>
              </a14:hiddenFill>
            </a:ext>
          </a:extLst>
        </p:spPr>
      </p:pic>
      <p:sp>
        <p:nvSpPr>
          <p:cNvPr id="75" name="スライド番号プレースホルダ 5"/>
          <p:cNvSpPr>
            <a:spLocks noGrp="1"/>
          </p:cNvSpPr>
          <p:nvPr>
            <p:ph type="sldNum" sz="quarter" idx="4294967295"/>
          </p:nvPr>
        </p:nvSpPr>
        <p:spPr>
          <a:xfrm>
            <a:off x="8343813" y="58005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15</a:t>
            </a:fld>
            <a:endParaRPr kumimoji="1" lang="ja-JP" altLang="en-US" sz="7200" dirty="0">
              <a:solidFill>
                <a:schemeClr val="bg1">
                  <a:lumMod val="75000"/>
                </a:schemeClr>
              </a:solidFill>
              <a:latin typeface="+mj-lt"/>
            </a:endParaRPr>
          </a:p>
        </p:txBody>
      </p:sp>
      <p:sp>
        <p:nvSpPr>
          <p:cNvPr id="15" name="角丸四角形 14"/>
          <p:cNvSpPr/>
          <p:nvPr/>
        </p:nvSpPr>
        <p:spPr>
          <a:xfrm>
            <a:off x="35496" y="1052736"/>
            <a:ext cx="1512000" cy="1512000"/>
          </a:xfrm>
          <a:prstGeom prst="roundRect">
            <a:avLst>
              <a:gd name="adj" fmla="val 659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mj-ea"/>
                <a:ea typeface="+mj-ea"/>
                <a:cs typeface="メイリオ" panose="020B0604030504040204" pitchFamily="50" charset="-128"/>
              </a:rPr>
              <a:t>職種</a:t>
            </a:r>
            <a:endParaRPr kumimoji="1" lang="ja-JP" altLang="en-US" sz="3600" dirty="0">
              <a:latin typeface="+mj-ea"/>
              <a:ea typeface="+mj-ea"/>
              <a:cs typeface="メイリオ" panose="020B0604030504040204" pitchFamily="50" charset="-128"/>
            </a:endParaRPr>
          </a:p>
        </p:txBody>
      </p:sp>
      <p:sp>
        <p:nvSpPr>
          <p:cNvPr id="2" name="円/楕円 1"/>
          <p:cNvSpPr/>
          <p:nvPr/>
        </p:nvSpPr>
        <p:spPr>
          <a:xfrm>
            <a:off x="2519772" y="1628800"/>
            <a:ext cx="4104456" cy="4104000"/>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1"/>
          <p:cNvSpPr txBox="1"/>
          <p:nvPr/>
        </p:nvSpPr>
        <p:spPr>
          <a:xfrm>
            <a:off x="3203848" y="3140968"/>
            <a:ext cx="2736304" cy="11521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7200" dirty="0" smtClean="0">
                <a:solidFill>
                  <a:schemeClr val="bg1"/>
                </a:solidFill>
              </a:rPr>
              <a:t>100</a:t>
            </a:r>
            <a:r>
              <a:rPr lang="ja-JP" altLang="en-US" sz="5400" dirty="0" smtClean="0">
                <a:solidFill>
                  <a:schemeClr val="bg1"/>
                </a:solidFill>
              </a:rPr>
              <a:t>％</a:t>
            </a:r>
            <a:endParaRPr lang="ja-JP" altLang="en-US" sz="7200" dirty="0">
              <a:solidFill>
                <a:schemeClr val="bg1"/>
              </a:solidFill>
            </a:endParaRPr>
          </a:p>
        </p:txBody>
      </p:sp>
      <p:sp>
        <p:nvSpPr>
          <p:cNvPr id="3" name="テキスト ボックス 2"/>
          <p:cNvSpPr txBox="1"/>
          <p:nvPr/>
        </p:nvSpPr>
        <p:spPr>
          <a:xfrm>
            <a:off x="395536" y="4365104"/>
            <a:ext cx="8352928" cy="2000548"/>
          </a:xfrm>
          <a:prstGeom prst="rect">
            <a:avLst/>
          </a:prstGeom>
          <a:noFill/>
        </p:spPr>
        <p:txBody>
          <a:bodyPr wrap="square" rtlCol="0">
            <a:spAutoFit/>
          </a:bodyPr>
          <a:lstStyle/>
          <a:p>
            <a:pPr algn="ctr"/>
            <a:r>
              <a:rPr kumimoji="1" lang="ja-JP" altLang="en-US" sz="9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全員技術系</a:t>
            </a:r>
            <a:endParaRPr kumimoji="1" lang="en-US" altLang="ja-JP" sz="48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（ソフトウェア、ネットワーク、社内情報システムほか）</a:t>
            </a:r>
            <a:endParaRPr kumimoji="1" lang="ja-JP" altLang="en-US" sz="2400" dirty="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7670786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571604" y="115888"/>
            <a:ext cx="7715304" cy="955658"/>
          </a:xfrm>
          <a:prstGeom prst="roundRect">
            <a:avLst>
              <a:gd name="adj" fmla="val 659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latin typeface="+mj-ea"/>
                <a:ea typeface="+mj-ea"/>
              </a:rPr>
              <a:t> アンケートの対象の方の属性❹</a:t>
            </a:r>
            <a:endParaRPr kumimoji="1" lang="ja-JP" altLang="en-US" sz="3600" dirty="0">
              <a:latin typeface="+mj-ea"/>
              <a:ea typeface="+mj-ea"/>
              <a:cs typeface="メイリオ" panose="020B0604030504040204" pitchFamily="50" charset="-128"/>
            </a:endParaRPr>
          </a:p>
        </p:txBody>
      </p:sp>
      <p:pic>
        <p:nvPicPr>
          <p:cNvPr id="33" name="Picture 4" descr="https://er-static.s3.amazonaws.com/uploads/hosts/b6f2aaa00568cdbc02ddc0c1e194cd7947e3cd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20"/>
            <a:ext cx="1137623" cy="1040926"/>
          </a:xfrm>
          <a:prstGeom prst="rect">
            <a:avLst/>
          </a:prstGeom>
          <a:noFill/>
          <a:extLst>
            <a:ext uri="{909E8E84-426E-40DD-AFC4-6F175D3DCCD1}">
              <a14:hiddenFill xmlns:a14="http://schemas.microsoft.com/office/drawing/2010/main">
                <a:solidFill>
                  <a:srgbClr val="FFFFFF"/>
                </a:solidFill>
              </a14:hiddenFill>
            </a:ext>
          </a:extLst>
        </p:spPr>
      </p:pic>
      <p:sp>
        <p:nvSpPr>
          <p:cNvPr id="75" name="スライド番号プレースホルダ 5"/>
          <p:cNvSpPr>
            <a:spLocks noGrp="1"/>
          </p:cNvSpPr>
          <p:nvPr>
            <p:ph type="sldNum" sz="quarter" idx="4294967295"/>
          </p:nvPr>
        </p:nvSpPr>
        <p:spPr>
          <a:xfrm>
            <a:off x="8343813" y="58290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16</a:t>
            </a:fld>
            <a:endParaRPr kumimoji="1" lang="ja-JP" altLang="en-US" sz="7200" dirty="0">
              <a:solidFill>
                <a:schemeClr val="bg1">
                  <a:lumMod val="75000"/>
                </a:schemeClr>
              </a:solidFill>
              <a:latin typeface="+mj-lt"/>
            </a:endParaRPr>
          </a:p>
        </p:txBody>
      </p:sp>
      <p:sp>
        <p:nvSpPr>
          <p:cNvPr id="15" name="角丸四角形 14"/>
          <p:cNvSpPr/>
          <p:nvPr/>
        </p:nvSpPr>
        <p:spPr>
          <a:xfrm>
            <a:off x="35496" y="1052736"/>
            <a:ext cx="1512000" cy="1512000"/>
          </a:xfrm>
          <a:prstGeom prst="roundRect">
            <a:avLst>
              <a:gd name="adj" fmla="val 659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mj-ea"/>
                <a:ea typeface="+mj-ea"/>
                <a:cs typeface="メイリオ" panose="020B0604030504040204" pitchFamily="50" charset="-128"/>
              </a:rPr>
              <a:t>地域</a:t>
            </a:r>
            <a:endParaRPr kumimoji="1" lang="ja-JP" altLang="en-US" sz="3600" dirty="0">
              <a:latin typeface="+mj-ea"/>
              <a:ea typeface="+mj-ea"/>
              <a:cs typeface="メイリオ" panose="020B0604030504040204" pitchFamily="50" charset="-128"/>
            </a:endParaRPr>
          </a:p>
        </p:txBody>
      </p:sp>
      <p:sp>
        <p:nvSpPr>
          <p:cNvPr id="9" name="テキスト ボックス 1"/>
          <p:cNvSpPr txBox="1"/>
          <p:nvPr/>
        </p:nvSpPr>
        <p:spPr>
          <a:xfrm>
            <a:off x="3516266" y="3028890"/>
            <a:ext cx="2736304" cy="11521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7200" dirty="0" smtClean="0">
                <a:solidFill>
                  <a:schemeClr val="bg1"/>
                </a:solidFill>
              </a:rPr>
              <a:t>100</a:t>
            </a:r>
            <a:r>
              <a:rPr lang="ja-JP" altLang="en-US" sz="5400" dirty="0" smtClean="0">
                <a:solidFill>
                  <a:schemeClr val="bg1"/>
                </a:solidFill>
              </a:rPr>
              <a:t>％</a:t>
            </a:r>
            <a:endParaRPr lang="ja-JP" altLang="en-US" sz="7200" dirty="0">
              <a:solidFill>
                <a:schemeClr val="bg1"/>
              </a:solidFill>
            </a:endParaRPr>
          </a:p>
        </p:txBody>
      </p:sp>
      <p:graphicFrame>
        <p:nvGraphicFramePr>
          <p:cNvPr id="10" name="グラフ 9"/>
          <p:cNvGraphicFramePr>
            <a:graphicFrameLocks/>
          </p:cNvGraphicFramePr>
          <p:nvPr>
            <p:extLst>
              <p:ext uri="{D42A27DB-BD31-4B8C-83A1-F6EECF244321}">
                <p14:modId xmlns:p14="http://schemas.microsoft.com/office/powerpoint/2010/main" val="93655651"/>
              </p:ext>
            </p:extLst>
          </p:nvPr>
        </p:nvGraphicFramePr>
        <p:xfrm>
          <a:off x="1103914" y="1808736"/>
          <a:ext cx="7932582" cy="4534246"/>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4524378" y="2780928"/>
            <a:ext cx="1584176" cy="646331"/>
          </a:xfrm>
          <a:prstGeom prst="rect">
            <a:avLst/>
          </a:prstGeom>
          <a:noFill/>
        </p:spPr>
        <p:txBody>
          <a:bodyPr wrap="square" rtlCol="0">
            <a:spAutoFit/>
          </a:bodyPr>
          <a:lstStyle/>
          <a:p>
            <a:r>
              <a:rPr kumimoji="1" lang="en-US" altLang="ja-JP" sz="3600" dirty="0" smtClean="0">
                <a:solidFill>
                  <a:schemeClr val="bg1"/>
                </a:solidFill>
              </a:rPr>
              <a:t>23.7</a:t>
            </a:r>
            <a:r>
              <a:rPr kumimoji="1" lang="ja-JP" altLang="en-US" sz="3600" dirty="0" smtClean="0">
                <a:solidFill>
                  <a:schemeClr val="bg1"/>
                </a:solidFill>
              </a:rPr>
              <a:t>％</a:t>
            </a:r>
            <a:endParaRPr kumimoji="1" lang="ja-JP" altLang="en-US" sz="3600" dirty="0">
              <a:solidFill>
                <a:schemeClr val="bg1"/>
              </a:solidFill>
            </a:endParaRPr>
          </a:p>
        </p:txBody>
      </p:sp>
      <p:sp>
        <p:nvSpPr>
          <p:cNvPr id="11" name="テキスト ボックス 10"/>
          <p:cNvSpPr txBox="1"/>
          <p:nvPr/>
        </p:nvSpPr>
        <p:spPr>
          <a:xfrm>
            <a:off x="5021594" y="4437112"/>
            <a:ext cx="1230976" cy="461665"/>
          </a:xfrm>
          <a:prstGeom prst="rect">
            <a:avLst/>
          </a:prstGeom>
          <a:noFill/>
        </p:spPr>
        <p:txBody>
          <a:bodyPr wrap="square" rtlCol="0">
            <a:spAutoFit/>
          </a:bodyPr>
          <a:lstStyle/>
          <a:p>
            <a:r>
              <a:rPr kumimoji="1" lang="en-US" altLang="ja-JP" sz="2400" dirty="0" smtClean="0">
                <a:solidFill>
                  <a:schemeClr val="bg1"/>
                </a:solidFill>
              </a:rPr>
              <a:t>15.7</a:t>
            </a:r>
            <a:r>
              <a:rPr kumimoji="1" lang="ja-JP" altLang="en-US" sz="2400" dirty="0" smtClean="0">
                <a:solidFill>
                  <a:schemeClr val="bg1"/>
                </a:solidFill>
              </a:rPr>
              <a:t>％</a:t>
            </a:r>
            <a:endParaRPr kumimoji="1" lang="ja-JP" altLang="en-US" sz="2400" dirty="0">
              <a:solidFill>
                <a:schemeClr val="bg1"/>
              </a:solidFill>
            </a:endParaRPr>
          </a:p>
        </p:txBody>
      </p:sp>
      <p:sp>
        <p:nvSpPr>
          <p:cNvPr id="12" name="テキスト ボックス 11"/>
          <p:cNvSpPr txBox="1"/>
          <p:nvPr/>
        </p:nvSpPr>
        <p:spPr>
          <a:xfrm>
            <a:off x="4524378" y="5477162"/>
            <a:ext cx="1230976" cy="400110"/>
          </a:xfrm>
          <a:prstGeom prst="rect">
            <a:avLst/>
          </a:prstGeom>
          <a:noFill/>
        </p:spPr>
        <p:txBody>
          <a:bodyPr wrap="square" rtlCol="0">
            <a:spAutoFit/>
          </a:bodyPr>
          <a:lstStyle/>
          <a:p>
            <a:r>
              <a:rPr kumimoji="1" lang="en-US" altLang="ja-JP" sz="2000" dirty="0" smtClean="0">
                <a:solidFill>
                  <a:schemeClr val="bg1"/>
                </a:solidFill>
              </a:rPr>
              <a:t>8.8</a:t>
            </a:r>
            <a:r>
              <a:rPr kumimoji="1" lang="ja-JP" altLang="en-US" sz="2000" dirty="0" smtClean="0">
                <a:solidFill>
                  <a:schemeClr val="bg1"/>
                </a:solidFill>
              </a:rPr>
              <a:t>％</a:t>
            </a:r>
            <a:endParaRPr kumimoji="1" lang="ja-JP" altLang="en-US" sz="2000" dirty="0">
              <a:solidFill>
                <a:schemeClr val="bg1"/>
              </a:solidFill>
            </a:endParaRPr>
          </a:p>
        </p:txBody>
      </p:sp>
      <p:sp>
        <p:nvSpPr>
          <p:cNvPr id="13" name="テキスト ボックス 12"/>
          <p:cNvSpPr txBox="1"/>
          <p:nvPr/>
        </p:nvSpPr>
        <p:spPr>
          <a:xfrm>
            <a:off x="3588274" y="5661248"/>
            <a:ext cx="1230976" cy="400110"/>
          </a:xfrm>
          <a:prstGeom prst="rect">
            <a:avLst/>
          </a:prstGeom>
          <a:noFill/>
        </p:spPr>
        <p:txBody>
          <a:bodyPr wrap="square" rtlCol="0">
            <a:spAutoFit/>
          </a:bodyPr>
          <a:lstStyle/>
          <a:p>
            <a:r>
              <a:rPr kumimoji="1" lang="en-US" altLang="ja-JP" sz="2000" dirty="0" smtClean="0">
                <a:solidFill>
                  <a:schemeClr val="bg1"/>
                </a:solidFill>
              </a:rPr>
              <a:t>8.0</a:t>
            </a:r>
            <a:r>
              <a:rPr kumimoji="1" lang="ja-JP" altLang="en-US" sz="2000" dirty="0" smtClean="0">
                <a:solidFill>
                  <a:schemeClr val="bg1"/>
                </a:solidFill>
              </a:rPr>
              <a:t>％</a:t>
            </a:r>
            <a:endParaRPr kumimoji="1" lang="ja-JP" altLang="en-US" sz="2000" dirty="0">
              <a:solidFill>
                <a:schemeClr val="bg1"/>
              </a:solidFill>
            </a:endParaRPr>
          </a:p>
        </p:txBody>
      </p:sp>
      <p:sp>
        <p:nvSpPr>
          <p:cNvPr id="14" name="テキスト ボックス 13"/>
          <p:cNvSpPr txBox="1"/>
          <p:nvPr/>
        </p:nvSpPr>
        <p:spPr>
          <a:xfrm>
            <a:off x="2861354" y="5373216"/>
            <a:ext cx="1230976" cy="400110"/>
          </a:xfrm>
          <a:prstGeom prst="rect">
            <a:avLst/>
          </a:prstGeom>
          <a:noFill/>
        </p:spPr>
        <p:txBody>
          <a:bodyPr wrap="square" rtlCol="0">
            <a:spAutoFit/>
          </a:bodyPr>
          <a:lstStyle/>
          <a:p>
            <a:r>
              <a:rPr kumimoji="1" lang="en-US" altLang="ja-JP" sz="2000" dirty="0" smtClean="0">
                <a:solidFill>
                  <a:schemeClr val="bg1"/>
                </a:solidFill>
              </a:rPr>
              <a:t>6.6</a:t>
            </a:r>
            <a:r>
              <a:rPr kumimoji="1" lang="ja-JP" altLang="en-US" sz="2000" dirty="0" smtClean="0">
                <a:solidFill>
                  <a:schemeClr val="bg1"/>
                </a:solidFill>
              </a:rPr>
              <a:t>％</a:t>
            </a:r>
            <a:endParaRPr kumimoji="1" lang="ja-JP" altLang="en-US" sz="2000" dirty="0">
              <a:solidFill>
                <a:schemeClr val="bg1"/>
              </a:solidFill>
            </a:endParaRPr>
          </a:p>
        </p:txBody>
      </p:sp>
      <p:sp>
        <p:nvSpPr>
          <p:cNvPr id="16" name="テキスト ボックス 15"/>
          <p:cNvSpPr txBox="1"/>
          <p:nvPr/>
        </p:nvSpPr>
        <p:spPr>
          <a:xfrm>
            <a:off x="2429306" y="4901098"/>
            <a:ext cx="1230976" cy="400110"/>
          </a:xfrm>
          <a:prstGeom prst="rect">
            <a:avLst/>
          </a:prstGeom>
          <a:noFill/>
        </p:spPr>
        <p:txBody>
          <a:bodyPr wrap="square" rtlCol="0">
            <a:spAutoFit/>
          </a:bodyPr>
          <a:lstStyle/>
          <a:p>
            <a:r>
              <a:rPr kumimoji="1" lang="en-US" altLang="ja-JP" sz="2000" dirty="0" smtClean="0">
                <a:solidFill>
                  <a:schemeClr val="bg1"/>
                </a:solidFill>
              </a:rPr>
              <a:t>5.0</a:t>
            </a:r>
            <a:r>
              <a:rPr kumimoji="1" lang="ja-JP" altLang="en-US" sz="2000" dirty="0" smtClean="0">
                <a:solidFill>
                  <a:schemeClr val="bg1"/>
                </a:solidFill>
              </a:rPr>
              <a:t>％</a:t>
            </a:r>
            <a:endParaRPr kumimoji="1" lang="ja-JP" altLang="en-US" sz="2000" dirty="0">
              <a:solidFill>
                <a:schemeClr val="bg1"/>
              </a:solidFill>
            </a:endParaRPr>
          </a:p>
        </p:txBody>
      </p:sp>
      <p:sp>
        <p:nvSpPr>
          <p:cNvPr id="17" name="テキスト ボックス 16"/>
          <p:cNvSpPr txBox="1"/>
          <p:nvPr/>
        </p:nvSpPr>
        <p:spPr>
          <a:xfrm>
            <a:off x="2213282" y="4437112"/>
            <a:ext cx="1230976" cy="400110"/>
          </a:xfrm>
          <a:prstGeom prst="rect">
            <a:avLst/>
          </a:prstGeom>
          <a:noFill/>
        </p:spPr>
        <p:txBody>
          <a:bodyPr wrap="square" rtlCol="0">
            <a:spAutoFit/>
          </a:bodyPr>
          <a:lstStyle/>
          <a:p>
            <a:r>
              <a:rPr kumimoji="1" lang="en-US" altLang="ja-JP" sz="2000" dirty="0" smtClean="0">
                <a:solidFill>
                  <a:schemeClr val="bg1"/>
                </a:solidFill>
              </a:rPr>
              <a:t>3.6</a:t>
            </a:r>
            <a:r>
              <a:rPr kumimoji="1" lang="ja-JP" altLang="en-US" sz="2000" dirty="0" smtClean="0">
                <a:solidFill>
                  <a:schemeClr val="bg1"/>
                </a:solidFill>
              </a:rPr>
              <a:t>％</a:t>
            </a:r>
            <a:endParaRPr kumimoji="1" lang="ja-JP" altLang="en-US" sz="2000" dirty="0">
              <a:solidFill>
                <a:schemeClr val="bg1"/>
              </a:solidFill>
            </a:endParaRPr>
          </a:p>
        </p:txBody>
      </p:sp>
      <p:sp>
        <p:nvSpPr>
          <p:cNvPr id="18" name="テキスト ボックス 17"/>
          <p:cNvSpPr txBox="1"/>
          <p:nvPr/>
        </p:nvSpPr>
        <p:spPr>
          <a:xfrm>
            <a:off x="2573322" y="2852936"/>
            <a:ext cx="1879048" cy="646331"/>
          </a:xfrm>
          <a:prstGeom prst="rect">
            <a:avLst/>
          </a:prstGeom>
          <a:noFill/>
        </p:spPr>
        <p:txBody>
          <a:bodyPr wrap="square" rtlCol="0">
            <a:spAutoFit/>
          </a:bodyPr>
          <a:lstStyle/>
          <a:p>
            <a:r>
              <a:rPr kumimoji="1" lang="en-US" altLang="ja-JP" sz="3600" dirty="0" smtClean="0">
                <a:solidFill>
                  <a:schemeClr val="bg1"/>
                </a:solidFill>
              </a:rPr>
              <a:t>28.6</a:t>
            </a:r>
            <a:r>
              <a:rPr kumimoji="1" lang="ja-JP" altLang="en-US" sz="3600" dirty="0" smtClean="0">
                <a:solidFill>
                  <a:schemeClr val="bg1"/>
                </a:solidFill>
              </a:rPr>
              <a:t>％</a:t>
            </a:r>
            <a:endParaRPr kumimoji="1" lang="ja-JP" altLang="en-US" sz="3600" dirty="0">
              <a:solidFill>
                <a:schemeClr val="bg1"/>
              </a:solidFill>
            </a:endParaRPr>
          </a:p>
        </p:txBody>
      </p:sp>
      <p:sp>
        <p:nvSpPr>
          <p:cNvPr id="19" name="テキスト ボックス 18"/>
          <p:cNvSpPr txBox="1"/>
          <p:nvPr/>
        </p:nvSpPr>
        <p:spPr>
          <a:xfrm>
            <a:off x="2447506" y="3391072"/>
            <a:ext cx="1944216" cy="523220"/>
          </a:xfrm>
          <a:prstGeom prst="rect">
            <a:avLst/>
          </a:prstGeom>
          <a:noFill/>
        </p:spPr>
        <p:txBody>
          <a:bodyPr wrap="square" rtlCol="0">
            <a:spAutoFit/>
          </a:bodyPr>
          <a:lstStyle/>
          <a:p>
            <a:r>
              <a:rPr kumimoji="1" lang="ja-JP" altLang="en-US" sz="1400" dirty="0" smtClean="0">
                <a:solidFill>
                  <a:schemeClr val="bg1">
                    <a:lumMod val="85000"/>
                  </a:schemeClr>
                </a:solidFill>
                <a:latin typeface="+mj-ea"/>
                <a:ea typeface="+mj-ea"/>
              </a:rPr>
              <a:t>次点：北海道（</a:t>
            </a:r>
            <a:r>
              <a:rPr kumimoji="1" lang="en-US" altLang="ja-JP" sz="1400" dirty="0" smtClean="0">
                <a:solidFill>
                  <a:schemeClr val="bg1">
                    <a:lumMod val="85000"/>
                  </a:schemeClr>
                </a:solidFill>
                <a:latin typeface="+mj-ea"/>
                <a:ea typeface="+mj-ea"/>
              </a:rPr>
              <a:t>2.5</a:t>
            </a:r>
            <a:r>
              <a:rPr kumimoji="1" lang="ja-JP" altLang="en-US" sz="1400" dirty="0" smtClean="0">
                <a:solidFill>
                  <a:schemeClr val="bg1">
                    <a:lumMod val="85000"/>
                  </a:schemeClr>
                </a:solidFill>
                <a:latin typeface="+mj-ea"/>
                <a:ea typeface="+mj-ea"/>
              </a:rPr>
              <a:t>％）</a:t>
            </a:r>
            <a:endParaRPr kumimoji="1" lang="en-US" altLang="ja-JP" sz="1400" dirty="0" smtClean="0">
              <a:solidFill>
                <a:schemeClr val="bg1">
                  <a:lumMod val="85000"/>
                </a:schemeClr>
              </a:solidFill>
              <a:latin typeface="+mj-ea"/>
              <a:ea typeface="+mj-ea"/>
            </a:endParaRPr>
          </a:p>
          <a:p>
            <a:r>
              <a:rPr lang="ja-JP" altLang="en-US" sz="1400" dirty="0" smtClean="0">
                <a:solidFill>
                  <a:schemeClr val="bg1">
                    <a:lumMod val="85000"/>
                  </a:schemeClr>
                </a:solidFill>
                <a:latin typeface="+mj-ea"/>
                <a:ea typeface="+mj-ea"/>
              </a:rPr>
              <a:t>次々点：福岡（</a:t>
            </a:r>
            <a:r>
              <a:rPr lang="en-US" altLang="ja-JP" sz="1400" dirty="0" smtClean="0">
                <a:solidFill>
                  <a:schemeClr val="bg1">
                    <a:lumMod val="85000"/>
                  </a:schemeClr>
                </a:solidFill>
                <a:latin typeface="+mj-ea"/>
                <a:ea typeface="+mj-ea"/>
              </a:rPr>
              <a:t>2.3</a:t>
            </a:r>
            <a:r>
              <a:rPr lang="ja-JP" altLang="en-US" sz="1400" dirty="0" smtClean="0">
                <a:solidFill>
                  <a:schemeClr val="bg1">
                    <a:lumMod val="85000"/>
                  </a:schemeClr>
                </a:solidFill>
                <a:latin typeface="+mj-ea"/>
                <a:ea typeface="+mj-ea"/>
              </a:rPr>
              <a:t>％）</a:t>
            </a:r>
            <a:endParaRPr kumimoji="1" lang="ja-JP" altLang="en-US" sz="1400" dirty="0">
              <a:solidFill>
                <a:schemeClr val="bg1">
                  <a:lumMod val="85000"/>
                </a:schemeClr>
              </a:solidFill>
              <a:latin typeface="+mj-ea"/>
              <a:ea typeface="+mj-ea"/>
            </a:endParaRPr>
          </a:p>
        </p:txBody>
      </p:sp>
      <p:sp>
        <p:nvSpPr>
          <p:cNvPr id="20" name="テキスト ボックス 19"/>
          <p:cNvSpPr txBox="1"/>
          <p:nvPr/>
        </p:nvSpPr>
        <p:spPr>
          <a:xfrm>
            <a:off x="40139" y="2652881"/>
            <a:ext cx="1723549" cy="4089232"/>
          </a:xfrm>
          <a:prstGeom prst="rect">
            <a:avLst/>
          </a:prstGeom>
          <a:noFill/>
        </p:spPr>
        <p:txBody>
          <a:bodyPr vert="eaVert" wrap="square" rtlCol="0">
            <a:spAutoFit/>
          </a:bodyPr>
          <a:lstStyle/>
          <a:p>
            <a:r>
              <a:rPr kumimoji="1" lang="ja-JP" altLang="en-US"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回答者ゼロは２県のみだったが、一都三県に過半数（５４％）がいるという首都圏に偏重した回答となった。</a:t>
            </a:r>
            <a:r>
              <a:rPr kumimoji="1" lang="en-US" altLang="ja-JP"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r>
            <a:br>
              <a:rPr kumimoji="1" lang="en-US" altLang="ja-JP"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br>
            <a:r>
              <a:rPr kumimoji="1" lang="ja-JP" altLang="en-US"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これはインフラ系ＳＥの一般の所在傾向と合致するものと思われる。</a:t>
            </a:r>
            <a:endParaRPr kumimoji="1" lang="en-US" altLang="ja-JP"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2494448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80512"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80551" y="548680"/>
            <a:ext cx="3139321" cy="6048672"/>
          </a:xfrm>
          <a:prstGeom prst="rect">
            <a:avLst/>
          </a:prstGeom>
          <a:noFill/>
        </p:spPr>
        <p:txBody>
          <a:bodyPr vert="eaVert" wrap="square" rtlCol="0">
            <a:spAutoFit/>
          </a:bodyPr>
          <a:lstStyle/>
          <a:p>
            <a:r>
              <a:rPr kumimoji="1" lang="ja-JP" altLang="en-US" sz="9600" dirty="0" smtClean="0">
                <a:latin typeface="UD デジタル 教科書体 N-B" panose="02020700000000000000" pitchFamily="17" charset="-128"/>
                <a:ea typeface="UD デジタル 教科書体 N-B" panose="02020700000000000000" pitchFamily="17" charset="-128"/>
              </a:rPr>
              <a:t>さて</a:t>
            </a:r>
            <a:r>
              <a:rPr kumimoji="1" lang="en-US" altLang="ja-JP" sz="9600" dirty="0" smtClean="0">
                <a:latin typeface="UD デジタル 教科書体 N-B" panose="02020700000000000000" pitchFamily="17" charset="-128"/>
                <a:ea typeface="UD デジタル 教科書体 N-B" panose="02020700000000000000" pitchFamily="17" charset="-128"/>
              </a:rPr>
              <a:t>…</a:t>
            </a:r>
            <a:endParaRPr lang="en-US" altLang="ja-JP" sz="9600" dirty="0">
              <a:latin typeface="UD デジタル 教科書体 N-B" panose="02020700000000000000" pitchFamily="17" charset="-128"/>
              <a:ea typeface="UD デジタル 教科書体 N-B" panose="02020700000000000000" pitchFamily="17" charset="-128"/>
            </a:endParaRPr>
          </a:p>
          <a:p>
            <a:r>
              <a:rPr kumimoji="1" lang="ja-JP" altLang="en-US" sz="9600" dirty="0" smtClean="0">
                <a:latin typeface="UD デジタル 教科書体 N-B" panose="02020700000000000000" pitchFamily="17" charset="-128"/>
                <a:ea typeface="UD デジタル 教科書体 N-B" panose="02020700000000000000" pitchFamily="17" charset="-128"/>
              </a:rPr>
              <a:t>本題です</a:t>
            </a:r>
            <a:endParaRPr kumimoji="1" lang="ja-JP" altLang="en-US" sz="9600" dirty="0">
              <a:latin typeface="UD デジタル 教科書体 N-B" panose="02020700000000000000" pitchFamily="17" charset="-128"/>
              <a:ea typeface="UD デジタル 教科書体 N-B" panose="02020700000000000000" pitchFamily="17" charset="-128"/>
            </a:endParaRPr>
          </a:p>
        </p:txBody>
      </p:sp>
      <p:pic>
        <p:nvPicPr>
          <p:cNvPr id="5124" name="Picture 4" descr="https://yasei-blog.com/wp-content/uploads/2019/06/8a3a5e546d5cb35cdf5ffec65a4346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04664"/>
            <a:ext cx="3923134" cy="659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6024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07504" y="2325373"/>
            <a:ext cx="8928546" cy="4392488"/>
          </a:xfrm>
          <a:prstGeom prst="roundRect">
            <a:avLst>
              <a:gd name="adj" fmla="val 21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0" name="グラフ 29"/>
          <p:cNvGraphicFramePr>
            <a:graphicFrameLocks/>
          </p:cNvGraphicFramePr>
          <p:nvPr>
            <p:extLst>
              <p:ext uri="{D42A27DB-BD31-4B8C-83A1-F6EECF244321}">
                <p14:modId xmlns:p14="http://schemas.microsoft.com/office/powerpoint/2010/main" val="1520128673"/>
              </p:ext>
            </p:extLst>
          </p:nvPr>
        </p:nvGraphicFramePr>
        <p:xfrm>
          <a:off x="395535" y="2420888"/>
          <a:ext cx="8569077"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4" name="角丸四角形 3"/>
          <p:cNvSpPr/>
          <p:nvPr/>
        </p:nvSpPr>
        <p:spPr>
          <a:xfrm>
            <a:off x="1571604" y="115888"/>
            <a:ext cx="7715304" cy="1584920"/>
          </a:xfrm>
          <a:prstGeom prst="roundRect">
            <a:avLst>
              <a:gd name="adj" fmla="val 659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latin typeface="UD デジタル 教科書体 N-B" panose="02020700000000000000" pitchFamily="17" charset="-128"/>
                <a:ea typeface="UD デジタル 教科書体 N-B" panose="02020700000000000000" pitchFamily="17" charset="-128"/>
              </a:rPr>
              <a:t>あなた</a:t>
            </a:r>
            <a:r>
              <a:rPr lang="ja-JP" altLang="en-US" sz="2800" dirty="0">
                <a:latin typeface="UD デジタル 教科書体 N-B" panose="02020700000000000000" pitchFamily="17" charset="-128"/>
                <a:ea typeface="UD デジタル 教科書体 N-B" panose="02020700000000000000" pitchFamily="17" charset="-128"/>
              </a:rPr>
              <a:t>がここ数年で業務で</a:t>
            </a:r>
            <a:r>
              <a:rPr lang="ja-JP" altLang="en-US" sz="2800" dirty="0" smtClean="0">
                <a:latin typeface="UD デジタル 教科書体 N-B" panose="02020700000000000000" pitchFamily="17" charset="-128"/>
                <a:ea typeface="UD デジタル 教科書体 N-B" panose="02020700000000000000" pitchFamily="17" charset="-128"/>
              </a:rPr>
              <a:t>関わったＤＢ</a:t>
            </a:r>
            <a:r>
              <a:rPr lang="en-US" altLang="ja-JP" sz="2800" dirty="0" smtClean="0">
                <a:latin typeface="UD デジタル 教科書体 N-B" panose="02020700000000000000" pitchFamily="17" charset="-128"/>
                <a:ea typeface="UD デジタル 教科書体 N-B" panose="02020700000000000000" pitchFamily="17" charset="-128"/>
              </a:rPr>
              <a:t/>
            </a:r>
            <a:br>
              <a:rPr lang="en-US" altLang="ja-JP" sz="2800" dirty="0" smtClean="0">
                <a:latin typeface="UD デジタル 教科書体 N-B" panose="02020700000000000000" pitchFamily="17" charset="-128"/>
                <a:ea typeface="UD デジタル 教科書体 N-B" panose="02020700000000000000" pitchFamily="17" charset="-128"/>
              </a:rPr>
            </a:br>
            <a:r>
              <a:rPr lang="ja-JP" altLang="en-US" sz="2800" dirty="0" smtClean="0">
                <a:latin typeface="UD デジタル 教科書体 N-B" panose="02020700000000000000" pitchFamily="17" charset="-128"/>
                <a:ea typeface="UD デジタル 教科書体 N-B" panose="02020700000000000000" pitchFamily="17" charset="-128"/>
              </a:rPr>
              <a:t>ソフトウェア</a:t>
            </a:r>
            <a:r>
              <a:rPr lang="ja-JP" altLang="en-US" sz="2800" dirty="0">
                <a:latin typeface="UD デジタル 教科書体 N-B" panose="02020700000000000000" pitchFamily="17" charset="-128"/>
                <a:ea typeface="UD デジタル 教科書体 N-B" panose="02020700000000000000" pitchFamily="17" charset="-128"/>
              </a:rPr>
              <a:t>を選択してください</a:t>
            </a:r>
            <a:r>
              <a:rPr lang="ja-JP" altLang="en-US" sz="2800" dirty="0" smtClean="0">
                <a:latin typeface="UD デジタル 教科書体 N-B" panose="02020700000000000000" pitchFamily="17" charset="-128"/>
                <a:ea typeface="UD デジタル 教科書体 N-B" panose="02020700000000000000" pitchFamily="17" charset="-128"/>
              </a:rPr>
              <a:t>。</a:t>
            </a:r>
            <a:r>
              <a:rPr lang="en-US" altLang="ja-JP" sz="2800" dirty="0" smtClean="0">
                <a:latin typeface="UD デジタル 教科書体 N-B" panose="02020700000000000000" pitchFamily="17" charset="-128"/>
                <a:ea typeface="UD デジタル 教科書体 N-B" panose="02020700000000000000" pitchFamily="17" charset="-128"/>
              </a:rPr>
              <a:t/>
            </a:r>
            <a:br>
              <a:rPr lang="en-US" altLang="ja-JP" sz="2800" dirty="0" smtClean="0">
                <a:latin typeface="UD デジタル 教科書体 N-B" panose="02020700000000000000" pitchFamily="17" charset="-128"/>
                <a:ea typeface="UD デジタル 教科書体 N-B" panose="02020700000000000000" pitchFamily="17" charset="-128"/>
              </a:rPr>
            </a:br>
            <a:r>
              <a:rPr lang="ja-JP" altLang="en-US" sz="2000" dirty="0" smtClean="0">
                <a:solidFill>
                  <a:srgbClr val="FFFF00"/>
                </a:solidFill>
                <a:latin typeface="UD デジタル 教科書体 N-B" panose="02020700000000000000" pitchFamily="17" charset="-128"/>
                <a:ea typeface="UD デジタル 教科書体 N-B" panose="02020700000000000000" pitchFamily="17" charset="-128"/>
              </a:rPr>
              <a:t>（すべて選択する形式</a:t>
            </a:r>
            <a:r>
              <a:rPr lang="en-US" altLang="ja-JP" sz="2000" dirty="0" smtClean="0">
                <a:solidFill>
                  <a:srgbClr val="FFFF00"/>
                </a:solidFill>
                <a:latin typeface="UD デジタル 教科書体 N-B" panose="02020700000000000000" pitchFamily="17" charset="-128"/>
                <a:ea typeface="UD デジタル 教科書体 N-B" panose="02020700000000000000" pitchFamily="17" charset="-128"/>
              </a:rPr>
              <a:t>/</a:t>
            </a:r>
            <a:r>
              <a:rPr lang="ja-JP" altLang="en-US" sz="2000" dirty="0" smtClean="0">
                <a:solidFill>
                  <a:srgbClr val="FFFF00"/>
                </a:solidFill>
                <a:latin typeface="UD デジタル 教科書体 N-B" panose="02020700000000000000" pitchFamily="17" charset="-128"/>
                <a:ea typeface="UD デジタル 教科書体 N-B" panose="02020700000000000000" pitchFamily="17" charset="-128"/>
              </a:rPr>
              <a:t>有効回答：</a:t>
            </a:r>
            <a:r>
              <a:rPr lang="en-US" altLang="ja-JP" sz="2000" dirty="0" smtClean="0">
                <a:solidFill>
                  <a:srgbClr val="FFFF00"/>
                </a:solidFill>
                <a:latin typeface="UD デジタル 教科書体 N-B" panose="02020700000000000000" pitchFamily="17" charset="-128"/>
                <a:ea typeface="UD デジタル 教科書体 N-B" panose="02020700000000000000" pitchFamily="17" charset="-128"/>
              </a:rPr>
              <a:t>3,238</a:t>
            </a:r>
            <a:r>
              <a:rPr lang="ja-JP" altLang="en-US" sz="2000" dirty="0" smtClean="0">
                <a:solidFill>
                  <a:srgbClr val="FFFF00"/>
                </a:solidFill>
                <a:latin typeface="UD デジタル 教科書体 N-B" panose="02020700000000000000" pitchFamily="17" charset="-128"/>
                <a:ea typeface="UD デジタル 教科書体 N-B" panose="02020700000000000000" pitchFamily="17" charset="-128"/>
              </a:rPr>
              <a:t>件）</a:t>
            </a:r>
            <a:endParaRPr kumimoji="1" lang="ja-JP" altLang="en-US" sz="2000" dirty="0">
              <a:solidFill>
                <a:srgbClr val="FFFF00"/>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p:txBody>
      </p:sp>
      <p:pic>
        <p:nvPicPr>
          <p:cNvPr id="5" name="Picture 4" descr="https://er-static.s3.amazonaws.com/uploads/hosts/b6f2aaa00568cdbc02ddc0c1e194cd7947e3cd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620"/>
            <a:ext cx="1137623" cy="104092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5496" y="1196752"/>
            <a:ext cx="1440160" cy="523220"/>
          </a:xfrm>
          <a:prstGeom prst="rect">
            <a:avLst/>
          </a:prstGeom>
          <a:noFill/>
        </p:spPr>
        <p:txBody>
          <a:bodyPr wrap="square" rtlCol="0">
            <a:spAutoFit/>
          </a:bodyPr>
          <a:lstStyle/>
          <a:p>
            <a:r>
              <a:rPr kumimoji="1" lang="ja-JP" altLang="en-US" sz="2800" dirty="0" smtClean="0">
                <a:solidFill>
                  <a:schemeClr val="tx2">
                    <a:lumMod val="50000"/>
                  </a:schemeClr>
                </a:solidFill>
                <a:latin typeface="+mj-ea"/>
                <a:ea typeface="+mj-ea"/>
              </a:rPr>
              <a:t>質問❶：</a:t>
            </a:r>
            <a:endParaRPr kumimoji="1" lang="ja-JP" altLang="en-US" sz="2800" dirty="0">
              <a:solidFill>
                <a:schemeClr val="tx2">
                  <a:lumMod val="50000"/>
                </a:schemeClr>
              </a:solidFill>
              <a:latin typeface="+mj-ea"/>
              <a:ea typeface="+mj-ea"/>
            </a:endParaRPr>
          </a:p>
        </p:txBody>
      </p:sp>
      <p:sp>
        <p:nvSpPr>
          <p:cNvPr id="18" name="テキスト ボックス 17"/>
          <p:cNvSpPr txBox="1"/>
          <p:nvPr/>
        </p:nvSpPr>
        <p:spPr>
          <a:xfrm>
            <a:off x="827584" y="2492896"/>
            <a:ext cx="1296144" cy="523220"/>
          </a:xfrm>
          <a:prstGeom prst="rect">
            <a:avLst/>
          </a:prstGeom>
          <a:noFill/>
        </p:spPr>
        <p:txBody>
          <a:bodyPr wrap="square" rtlCol="0">
            <a:spAutoFit/>
          </a:bodyPr>
          <a:lstStyle/>
          <a:p>
            <a:r>
              <a:rPr kumimoji="1" lang="en-US" altLang="ja-JP" sz="2800" dirty="0" smtClean="0">
                <a:solidFill>
                  <a:srgbClr val="FF0000"/>
                </a:solidFill>
                <a:latin typeface="UD デジタル 教科書体 N-B" panose="02020700000000000000" pitchFamily="17" charset="-128"/>
                <a:ea typeface="UD デジタル 教科書体 N-B" panose="02020700000000000000" pitchFamily="17" charset="-128"/>
              </a:rPr>
              <a:t>820</a:t>
            </a:r>
            <a:r>
              <a:rPr kumimoji="1" lang="ja-JP" altLang="en-US" sz="2800" dirty="0" smtClean="0">
                <a:solidFill>
                  <a:srgbClr val="FF0000"/>
                </a:solidFill>
                <a:latin typeface="UD デジタル 教科書体 N-B" panose="02020700000000000000" pitchFamily="17" charset="-128"/>
                <a:ea typeface="UD デジタル 教科書体 N-B" panose="02020700000000000000" pitchFamily="17" charset="-128"/>
              </a:rPr>
              <a:t>件</a:t>
            </a:r>
            <a:endParaRPr kumimoji="1" lang="ja-JP" altLang="en-US" sz="2800"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9" name="テキスト ボックス 18"/>
          <p:cNvSpPr txBox="1"/>
          <p:nvPr/>
        </p:nvSpPr>
        <p:spPr>
          <a:xfrm>
            <a:off x="1869252" y="3068960"/>
            <a:ext cx="1296144" cy="523220"/>
          </a:xfrm>
          <a:prstGeom prst="rect">
            <a:avLst/>
          </a:prstGeom>
          <a:noFill/>
        </p:spPr>
        <p:txBody>
          <a:bodyPr wrap="square" rtlCol="0">
            <a:spAutoFit/>
          </a:bodyPr>
          <a:lstStyle/>
          <a:p>
            <a:pPr algn="ctr"/>
            <a:r>
              <a:rPr kumimoji="1" lang="en-US" altLang="ja-JP" sz="2800" dirty="0" smtClean="0">
                <a:solidFill>
                  <a:schemeClr val="accent6">
                    <a:lumMod val="75000"/>
                  </a:schemeClr>
                </a:solidFill>
                <a:latin typeface="UD デジタル 教科書体 N-B" panose="02020700000000000000" pitchFamily="17" charset="-128"/>
                <a:ea typeface="UD デジタル 教科書体 N-B" panose="02020700000000000000" pitchFamily="17" charset="-128"/>
              </a:rPr>
              <a:t>686</a:t>
            </a:r>
            <a:r>
              <a:rPr kumimoji="1" lang="ja-JP" altLang="en-US" sz="2800" dirty="0" smtClean="0">
                <a:solidFill>
                  <a:schemeClr val="accent6">
                    <a:lumMod val="75000"/>
                  </a:schemeClr>
                </a:solidFill>
                <a:latin typeface="UD デジタル 教科書体 N-B" panose="02020700000000000000" pitchFamily="17" charset="-128"/>
                <a:ea typeface="UD デジタル 教科書体 N-B" panose="02020700000000000000" pitchFamily="17" charset="-128"/>
              </a:rPr>
              <a:t>件</a:t>
            </a:r>
            <a:endParaRPr kumimoji="1" lang="ja-JP" altLang="en-US" sz="2800" dirty="0">
              <a:solidFill>
                <a:schemeClr val="accent6">
                  <a:lumMod val="75000"/>
                </a:schemeClr>
              </a:solidFill>
              <a:latin typeface="UD デジタル 教科書体 N-B" panose="02020700000000000000" pitchFamily="17" charset="-128"/>
              <a:ea typeface="UD デジタル 教科書体 N-B" panose="02020700000000000000" pitchFamily="17" charset="-128"/>
            </a:endParaRPr>
          </a:p>
        </p:txBody>
      </p:sp>
      <p:sp>
        <p:nvSpPr>
          <p:cNvPr id="21" name="テキスト ボックス 20"/>
          <p:cNvSpPr txBox="1"/>
          <p:nvPr/>
        </p:nvSpPr>
        <p:spPr>
          <a:xfrm>
            <a:off x="4177880" y="4561964"/>
            <a:ext cx="1296144" cy="523220"/>
          </a:xfrm>
          <a:prstGeom prst="rect">
            <a:avLst/>
          </a:prstGeom>
          <a:noFill/>
        </p:spPr>
        <p:txBody>
          <a:bodyPr wrap="square" rtlCol="0">
            <a:spAutoFit/>
          </a:bodyPr>
          <a:lstStyle/>
          <a:p>
            <a:pPr algn="ctr"/>
            <a:r>
              <a:rPr kumimoji="1" lang="en-US" altLang="ja-JP" sz="2800" dirty="0" smtClean="0">
                <a:solidFill>
                  <a:schemeClr val="tx2">
                    <a:lumMod val="50000"/>
                  </a:schemeClr>
                </a:solidFill>
                <a:latin typeface="UD デジタル 教科書体 N-B" panose="02020700000000000000" pitchFamily="17" charset="-128"/>
                <a:ea typeface="UD デジタル 教科書体 N-B" panose="02020700000000000000" pitchFamily="17" charset="-128"/>
              </a:rPr>
              <a:t>353</a:t>
            </a:r>
            <a:r>
              <a:rPr kumimoji="1" lang="ja-JP" altLang="en-US" sz="2800" dirty="0" smtClean="0">
                <a:solidFill>
                  <a:schemeClr val="tx2">
                    <a:lumMod val="50000"/>
                  </a:schemeClr>
                </a:solidFill>
                <a:latin typeface="UD デジタル 教科書体 N-B" panose="02020700000000000000" pitchFamily="17" charset="-128"/>
                <a:ea typeface="UD デジタル 教科書体 N-B" panose="02020700000000000000" pitchFamily="17" charset="-128"/>
              </a:rPr>
              <a:t>件</a:t>
            </a:r>
            <a:endParaRPr kumimoji="1" lang="ja-JP" altLang="en-US" sz="2800" dirty="0">
              <a:solidFill>
                <a:schemeClr val="tx2">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22" name="テキスト ボックス 21"/>
          <p:cNvSpPr txBox="1"/>
          <p:nvPr/>
        </p:nvSpPr>
        <p:spPr>
          <a:xfrm>
            <a:off x="7596336" y="2882273"/>
            <a:ext cx="1296144" cy="523220"/>
          </a:xfrm>
          <a:prstGeom prst="rect">
            <a:avLst/>
          </a:prstGeom>
          <a:noFill/>
        </p:spPr>
        <p:txBody>
          <a:bodyPr wrap="square" rtlCol="0">
            <a:spAutoFit/>
          </a:bodyPr>
          <a:lstStyle/>
          <a:p>
            <a:pPr algn="ctr"/>
            <a:r>
              <a:rPr kumimoji="1" lang="en-US" altLang="ja-JP" sz="2800" dirty="0" smtClean="0">
                <a:solidFill>
                  <a:schemeClr val="tx1">
                    <a:lumMod val="65000"/>
                    <a:lumOff val="35000"/>
                  </a:schemeClr>
                </a:solidFill>
                <a:latin typeface="UD デジタル 教科書体 N-B" panose="02020700000000000000" pitchFamily="17" charset="-128"/>
                <a:ea typeface="UD デジタル 教科書体 N-B" panose="02020700000000000000" pitchFamily="17" charset="-128"/>
              </a:rPr>
              <a:t>734</a:t>
            </a:r>
            <a:r>
              <a:rPr kumimoji="1" lang="ja-JP" altLang="en-US" sz="2800" dirty="0" smtClean="0">
                <a:solidFill>
                  <a:schemeClr val="tx1">
                    <a:lumMod val="65000"/>
                    <a:lumOff val="35000"/>
                  </a:schemeClr>
                </a:solidFill>
                <a:latin typeface="UD デジタル 教科書体 N-B" panose="02020700000000000000" pitchFamily="17" charset="-128"/>
                <a:ea typeface="UD デジタル 教科書体 N-B" panose="02020700000000000000" pitchFamily="17" charset="-128"/>
              </a:rPr>
              <a:t>件</a:t>
            </a:r>
            <a:endParaRPr kumimoji="1" lang="ja-JP" altLang="en-US" sz="2800" dirty="0">
              <a:solidFill>
                <a:schemeClr val="tx1">
                  <a:lumMod val="65000"/>
                  <a:lumOff val="35000"/>
                </a:schemeClr>
              </a:solidFill>
              <a:latin typeface="UD デジタル 教科書体 N-B" panose="02020700000000000000" pitchFamily="17" charset="-128"/>
              <a:ea typeface="UD デジタル 教科書体 N-B" panose="02020700000000000000" pitchFamily="17" charset="-128"/>
            </a:endParaRPr>
          </a:p>
        </p:txBody>
      </p:sp>
      <p:sp>
        <p:nvSpPr>
          <p:cNvPr id="23" name="テキスト ボックス 22"/>
          <p:cNvSpPr txBox="1"/>
          <p:nvPr/>
        </p:nvSpPr>
        <p:spPr>
          <a:xfrm>
            <a:off x="6449888" y="6197242"/>
            <a:ext cx="1296144" cy="338554"/>
          </a:xfrm>
          <a:prstGeom prst="rect">
            <a:avLst/>
          </a:prstGeom>
          <a:noFill/>
        </p:spPr>
        <p:txBody>
          <a:bodyPr wrap="square" rtlCol="0">
            <a:spAutoFit/>
          </a:bodyPr>
          <a:lstStyle/>
          <a:p>
            <a:pPr algn="ctr"/>
            <a:r>
              <a:rPr kumimoji="1" lang="en-US" altLang="ja-JP" sz="1600" dirty="0" smtClean="0">
                <a:solidFill>
                  <a:schemeClr val="bg1"/>
                </a:solidFill>
                <a:latin typeface="UD デジタル 教科書体 N-B" panose="02020700000000000000" pitchFamily="17" charset="-128"/>
                <a:ea typeface="UD デジタル 教科書体 N-B" panose="02020700000000000000" pitchFamily="17" charset="-128"/>
              </a:rPr>
              <a:t>79</a:t>
            </a:r>
            <a:r>
              <a:rPr kumimoji="1" lang="ja-JP" altLang="en-US" sz="1600" dirty="0" smtClean="0">
                <a:solidFill>
                  <a:schemeClr val="bg1"/>
                </a:solidFill>
                <a:latin typeface="UD デジタル 教科書体 N-B" panose="02020700000000000000" pitchFamily="17" charset="-128"/>
                <a:ea typeface="UD デジタル 教科書体 N-B" panose="02020700000000000000" pitchFamily="17" charset="-128"/>
              </a:rPr>
              <a:t>件</a:t>
            </a:r>
            <a:endParaRPr kumimoji="1" lang="ja-JP" altLang="en-US" sz="160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20" name="テキスト ボックス 19"/>
          <p:cNvSpPr txBox="1"/>
          <p:nvPr/>
        </p:nvSpPr>
        <p:spPr>
          <a:xfrm>
            <a:off x="3059832" y="4365104"/>
            <a:ext cx="1296144" cy="523220"/>
          </a:xfrm>
          <a:prstGeom prst="rect">
            <a:avLst/>
          </a:prstGeom>
          <a:noFill/>
        </p:spPr>
        <p:txBody>
          <a:bodyPr wrap="square" rtlCol="0">
            <a:spAutoFit/>
          </a:bodyPr>
          <a:lstStyle/>
          <a:p>
            <a:pPr algn="ctr"/>
            <a:r>
              <a:rPr kumimoji="1" lang="en-US" altLang="ja-JP" sz="2800" dirty="0" smtClean="0">
                <a:solidFill>
                  <a:schemeClr val="accent5">
                    <a:lumMod val="50000"/>
                  </a:schemeClr>
                </a:solidFill>
                <a:latin typeface="UD デジタル 教科書体 N-B" panose="02020700000000000000" pitchFamily="17" charset="-128"/>
                <a:ea typeface="UD デジタル 教科書体 N-B" panose="02020700000000000000" pitchFamily="17" charset="-128"/>
              </a:rPr>
              <a:t>396</a:t>
            </a:r>
            <a:r>
              <a:rPr kumimoji="1" lang="ja-JP" altLang="en-US" sz="2800" dirty="0" smtClean="0">
                <a:solidFill>
                  <a:schemeClr val="accent5">
                    <a:lumMod val="50000"/>
                  </a:schemeClr>
                </a:solidFill>
                <a:latin typeface="UD デジタル 教科書体 N-B" panose="02020700000000000000" pitchFamily="17" charset="-128"/>
                <a:ea typeface="UD デジタル 教科書体 N-B" panose="02020700000000000000" pitchFamily="17" charset="-128"/>
              </a:rPr>
              <a:t>件</a:t>
            </a:r>
            <a:endParaRPr kumimoji="1" lang="ja-JP" altLang="en-US" sz="2800" dirty="0">
              <a:solidFill>
                <a:schemeClr val="accent5">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3" name="テキスト ボックス 2"/>
          <p:cNvSpPr txBox="1"/>
          <p:nvPr/>
        </p:nvSpPr>
        <p:spPr>
          <a:xfrm rot="16200000">
            <a:off x="359531" y="5258093"/>
            <a:ext cx="2232248" cy="400110"/>
          </a:xfrm>
          <a:prstGeom prst="rect">
            <a:avLst/>
          </a:prstGeom>
          <a:noFill/>
        </p:spPr>
        <p:txBody>
          <a:bodyPr wrap="square" rtlCol="0">
            <a:spAutoFit/>
          </a:bodyPr>
          <a:lstStyle/>
          <a:p>
            <a:r>
              <a:rPr kumimoji="1" lang="en-US" altLang="ja-JP" sz="2000" b="1" dirty="0" smtClean="0">
                <a:solidFill>
                  <a:schemeClr val="bg1"/>
                </a:solidFill>
                <a:latin typeface="BIZ UDPゴシック" panose="020B0400000000000000" pitchFamily="50" charset="-128"/>
                <a:ea typeface="BIZ UDPゴシック" panose="020B0400000000000000" pitchFamily="50" charset="-128"/>
              </a:rPr>
              <a:t>Oracle</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
        <p:nvSpPr>
          <p:cNvPr id="25" name="テキスト ボックス 24"/>
          <p:cNvSpPr txBox="1"/>
          <p:nvPr/>
        </p:nvSpPr>
        <p:spPr>
          <a:xfrm rot="16200000">
            <a:off x="1496851" y="5209165"/>
            <a:ext cx="2232248" cy="400110"/>
          </a:xfrm>
          <a:prstGeom prst="rect">
            <a:avLst/>
          </a:prstGeom>
          <a:noFill/>
        </p:spPr>
        <p:txBody>
          <a:bodyPr wrap="square" rtlCol="0">
            <a:spAutoFit/>
          </a:bodyPr>
          <a:lstStyle/>
          <a:p>
            <a:r>
              <a:rPr kumimoji="1" lang="en-US" altLang="ja-JP" sz="2000" b="1" dirty="0" smtClean="0">
                <a:solidFill>
                  <a:schemeClr val="bg1"/>
                </a:solidFill>
                <a:latin typeface="BIZ UDPゴシック" panose="020B0400000000000000" pitchFamily="50" charset="-128"/>
                <a:ea typeface="BIZ UDPゴシック" panose="020B0400000000000000" pitchFamily="50" charset="-128"/>
              </a:rPr>
              <a:t>SQL Server</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
        <p:nvSpPr>
          <p:cNvPr id="26" name="テキスト ボックス 25"/>
          <p:cNvSpPr txBox="1"/>
          <p:nvPr/>
        </p:nvSpPr>
        <p:spPr>
          <a:xfrm rot="16200000">
            <a:off x="2624789" y="5258093"/>
            <a:ext cx="2232248" cy="400110"/>
          </a:xfrm>
          <a:prstGeom prst="rect">
            <a:avLst/>
          </a:prstGeom>
          <a:noFill/>
        </p:spPr>
        <p:txBody>
          <a:bodyPr wrap="square" rtlCol="0">
            <a:spAutoFit/>
          </a:bodyPr>
          <a:lstStyle/>
          <a:p>
            <a:r>
              <a:rPr kumimoji="1" lang="en-US" altLang="ja-JP" sz="2000" b="1" dirty="0" smtClean="0">
                <a:solidFill>
                  <a:schemeClr val="bg1"/>
                </a:solidFill>
                <a:latin typeface="BIZ UDPゴシック" panose="020B0400000000000000" pitchFamily="50" charset="-128"/>
                <a:ea typeface="BIZ UDPゴシック" panose="020B0400000000000000" pitchFamily="50" charset="-128"/>
              </a:rPr>
              <a:t>MySQL</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
        <p:nvSpPr>
          <p:cNvPr id="27" name="テキスト ボックス 26"/>
          <p:cNvSpPr txBox="1"/>
          <p:nvPr/>
        </p:nvSpPr>
        <p:spPr>
          <a:xfrm rot="16200000">
            <a:off x="3824137" y="5283552"/>
            <a:ext cx="2232248" cy="338554"/>
          </a:xfrm>
          <a:prstGeom prst="rect">
            <a:avLst/>
          </a:prstGeom>
          <a:noFill/>
        </p:spPr>
        <p:txBody>
          <a:bodyPr wrap="square" rtlCol="0">
            <a:spAutoFit/>
          </a:bodyPr>
          <a:lstStyle/>
          <a:p>
            <a:r>
              <a:rPr kumimoji="1" lang="en-US" altLang="ja-JP" sz="1600" b="1" dirty="0" smtClean="0">
                <a:solidFill>
                  <a:schemeClr val="bg1"/>
                </a:solidFill>
                <a:latin typeface="BIZ UDPゴシック" panose="020B0400000000000000" pitchFamily="50" charset="-128"/>
                <a:ea typeface="BIZ UDPゴシック" panose="020B0400000000000000" pitchFamily="50" charset="-128"/>
              </a:rPr>
              <a:t>PostgreSQL</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28" name="テキスト ボックス 27"/>
          <p:cNvSpPr txBox="1"/>
          <p:nvPr/>
        </p:nvSpPr>
        <p:spPr>
          <a:xfrm rot="16200000">
            <a:off x="6094911" y="4951911"/>
            <a:ext cx="2232248" cy="338554"/>
          </a:xfrm>
          <a:prstGeom prst="rect">
            <a:avLst/>
          </a:prstGeom>
          <a:noFill/>
        </p:spPr>
        <p:txBody>
          <a:bodyPr wrap="square" rtlCol="0">
            <a:spAutoFit/>
          </a:bodyPr>
          <a:lstStyle/>
          <a:p>
            <a:r>
              <a:rPr kumimoji="1" lang="en-US" altLang="ja-JP" sz="1600" b="1" dirty="0" err="1" smtClean="0">
                <a:solidFill>
                  <a:schemeClr val="accent3">
                    <a:lumMod val="50000"/>
                  </a:schemeClr>
                </a:solidFill>
                <a:latin typeface="BIZ UDPゴシック" panose="020B0400000000000000" pitchFamily="50" charset="-128"/>
                <a:ea typeface="BIZ UDPゴシック" panose="020B0400000000000000" pitchFamily="50" charset="-128"/>
              </a:rPr>
              <a:t>MariaDB</a:t>
            </a:r>
            <a:endParaRPr kumimoji="1" lang="ja-JP" altLang="en-US" sz="1600" b="1"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29" name="テキスト ボックス 28"/>
          <p:cNvSpPr txBox="1"/>
          <p:nvPr/>
        </p:nvSpPr>
        <p:spPr>
          <a:xfrm rot="16200000">
            <a:off x="7247039" y="5144428"/>
            <a:ext cx="2232248" cy="338554"/>
          </a:xfrm>
          <a:prstGeom prst="rect">
            <a:avLst/>
          </a:prstGeom>
          <a:noFill/>
        </p:spPr>
        <p:txBody>
          <a:bodyPr wrap="square" rtlCol="0">
            <a:spAutoFit/>
          </a:bodyPr>
          <a:lstStyle/>
          <a:p>
            <a:r>
              <a:rPr lang="ja-JP" altLang="en-US" sz="1600" b="1" dirty="0">
                <a:solidFill>
                  <a:schemeClr val="bg1"/>
                </a:solidFill>
                <a:latin typeface="BIZ UDPゴシック" panose="020B0400000000000000" pitchFamily="50" charset="-128"/>
                <a:ea typeface="BIZ UDPゴシック" panose="020B0400000000000000" pitchFamily="50" charset="-128"/>
              </a:rPr>
              <a:t>その他</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31" name="テキスト ボックス 30"/>
          <p:cNvSpPr txBox="1"/>
          <p:nvPr/>
        </p:nvSpPr>
        <p:spPr>
          <a:xfrm>
            <a:off x="9396536" y="2201957"/>
            <a:ext cx="6012160" cy="2215991"/>
          </a:xfrm>
          <a:prstGeom prst="rect">
            <a:avLst/>
          </a:prstGeom>
          <a:noFill/>
        </p:spPr>
        <p:txBody>
          <a:bodyPr wrap="square" rtlCol="0">
            <a:spAutoFit/>
          </a:bodyPr>
          <a:lstStyle/>
          <a:p>
            <a:r>
              <a:rPr kumimoji="1"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国内データベース市場は、商用・ＯＳＳ問わず乱立する群雄割拠の時代が過ぎた。シェア４位と５位以下の差は大きく離れた。データベース市場は商用の「Ｏｒａｃｌｅ」「</a:t>
            </a:r>
            <a:r>
              <a:rPr kumimoji="1" lang="en-US" altLang="ja-JP" dirty="0" err="1"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SQLServer</a:t>
            </a:r>
            <a:r>
              <a:rPr kumimoji="1"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」と</a:t>
            </a:r>
            <a:r>
              <a:rPr kumimoji="1" lang="en-US" altLang="ja-JP"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OSS</a:t>
            </a:r>
            <a:r>
              <a:rPr kumimoji="1"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の「</a:t>
            </a:r>
            <a:r>
              <a:rPr kumimoji="1" lang="en-US" altLang="ja-JP"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MySQL</a:t>
            </a:r>
            <a:r>
              <a:rPr lang="ja-JP" altLang="en-US" dirty="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kumimoji="1"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kumimoji="1" lang="en-US" altLang="ja-JP"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PostgreSQL</a:t>
            </a:r>
            <a:r>
              <a:rPr kumimoji="1"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」による</a:t>
            </a:r>
            <a:r>
              <a:rPr kumimoji="1" lang="en-US" altLang="ja-JP"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r>
            <a:br>
              <a:rPr kumimoji="1" lang="en-US" altLang="ja-JP"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br>
            <a:r>
              <a:rPr lang="ja-JP" altLang="en-US" sz="48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４</a:t>
            </a:r>
            <a:r>
              <a:rPr lang="ja-JP" altLang="en-US" sz="4800" dirty="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強時代</a:t>
            </a:r>
            <a:r>
              <a:rPr lang="ja-JP" altLang="en-US" sz="48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に突入</a:t>
            </a:r>
            <a:endParaRPr lang="en-US" altLang="ja-JP" sz="48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したと言って良いと思われる。</a:t>
            </a:r>
            <a:endParaRPr kumimoji="1" lang="ja-JP" altLang="en-US" dirty="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 5"/>
          <p:cNvSpPr>
            <a:spLocks noGrp="1"/>
          </p:cNvSpPr>
          <p:nvPr>
            <p:ph type="sldNum" sz="quarter" idx="4294967295"/>
          </p:nvPr>
        </p:nvSpPr>
        <p:spPr>
          <a:xfrm>
            <a:off x="8343813" y="58290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18</a:t>
            </a:fld>
            <a:endParaRPr kumimoji="1" lang="ja-JP" altLang="en-US" sz="7200" dirty="0">
              <a:solidFill>
                <a:schemeClr val="bg1">
                  <a:lumMod val="75000"/>
                </a:schemeClr>
              </a:solidFill>
              <a:latin typeface="+mj-lt"/>
            </a:endParaRPr>
          </a:p>
        </p:txBody>
      </p:sp>
      <p:sp>
        <p:nvSpPr>
          <p:cNvPr id="32" name="テキスト ボックス 31"/>
          <p:cNvSpPr txBox="1"/>
          <p:nvPr/>
        </p:nvSpPr>
        <p:spPr>
          <a:xfrm rot="16200000">
            <a:off x="5655259" y="5984667"/>
            <a:ext cx="841376" cy="338554"/>
          </a:xfrm>
          <a:prstGeom prst="rect">
            <a:avLst/>
          </a:prstGeom>
          <a:noFill/>
        </p:spPr>
        <p:txBody>
          <a:bodyPr wrap="square" rtlCol="0">
            <a:spAutoFit/>
          </a:bodyPr>
          <a:lstStyle/>
          <a:p>
            <a:r>
              <a:rPr kumimoji="1" lang="ja-JP" altLang="en-US" sz="1600" b="1" dirty="0" smtClean="0">
                <a:solidFill>
                  <a:schemeClr val="bg1"/>
                </a:solidFill>
                <a:latin typeface="BIZ UDPゴシック" panose="020B0400000000000000" pitchFamily="50" charset="-128"/>
                <a:ea typeface="BIZ UDPゴシック" panose="020B0400000000000000" pitchFamily="50" charset="-128"/>
              </a:rPr>
              <a:t>ＤＢ２</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5341368" y="5350496"/>
            <a:ext cx="1296144" cy="523220"/>
          </a:xfrm>
          <a:prstGeom prst="rect">
            <a:avLst/>
          </a:prstGeom>
          <a:noFill/>
        </p:spPr>
        <p:txBody>
          <a:bodyPr wrap="square" rtlCol="0">
            <a:spAutoFit/>
          </a:bodyPr>
          <a:lstStyle/>
          <a:p>
            <a:pPr algn="ctr"/>
            <a:r>
              <a:rPr kumimoji="1" lang="en-US" altLang="ja-JP" sz="2800" dirty="0" smtClean="0">
                <a:solidFill>
                  <a:schemeClr val="accent4">
                    <a:lumMod val="50000"/>
                  </a:schemeClr>
                </a:solidFill>
                <a:latin typeface="UD デジタル 教科書体 N-B" panose="02020700000000000000" pitchFamily="17" charset="-128"/>
                <a:ea typeface="UD デジタル 教科書体 N-B" panose="02020700000000000000" pitchFamily="17" charset="-128"/>
              </a:rPr>
              <a:t>170</a:t>
            </a:r>
            <a:r>
              <a:rPr kumimoji="1" lang="ja-JP" altLang="en-US" sz="2800" dirty="0" smtClean="0">
                <a:solidFill>
                  <a:schemeClr val="accent4">
                    <a:lumMod val="50000"/>
                  </a:schemeClr>
                </a:solidFill>
                <a:latin typeface="UD デジタル 教科書体 N-B" panose="02020700000000000000" pitchFamily="17" charset="-128"/>
                <a:ea typeface="UD デジタル 教科書体 N-B" panose="02020700000000000000" pitchFamily="17" charset="-128"/>
              </a:rPr>
              <a:t>件</a:t>
            </a:r>
            <a:endParaRPr kumimoji="1" lang="ja-JP" altLang="en-US" sz="2800" dirty="0">
              <a:solidFill>
                <a:schemeClr val="accent4">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34" name="テキスト ボックス 33"/>
          <p:cNvSpPr txBox="1"/>
          <p:nvPr/>
        </p:nvSpPr>
        <p:spPr>
          <a:xfrm>
            <a:off x="3059832" y="1772816"/>
            <a:ext cx="6012160" cy="2215991"/>
          </a:xfrm>
          <a:prstGeom prst="rect">
            <a:avLst/>
          </a:prstGeom>
          <a:noFill/>
        </p:spPr>
        <p:txBody>
          <a:bodyPr wrap="square" rtlCol="0">
            <a:spAutoFit/>
          </a:bodyPr>
          <a:lstStyle/>
          <a:p>
            <a:r>
              <a:rPr kumimoji="1"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国内データベース市場は、商用・ＯＳＳを問わず乱立する群雄割拠の時代は過ぎた。シェア４位と５位以下の差は大きく離れた。データベース市場は商用の「Ｏｒａｃｌｅ」「</a:t>
            </a:r>
            <a:r>
              <a:rPr kumimoji="1" lang="en-US" altLang="ja-JP" dirty="0" err="1"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SQLServer</a:t>
            </a:r>
            <a:r>
              <a:rPr kumimoji="1"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」と</a:t>
            </a:r>
            <a:r>
              <a:rPr kumimoji="1" lang="en-US" altLang="ja-JP"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OSS</a:t>
            </a:r>
            <a:r>
              <a:rPr kumimoji="1"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の「</a:t>
            </a:r>
            <a:r>
              <a:rPr kumimoji="1" lang="en-US" altLang="ja-JP"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MySQL</a:t>
            </a:r>
            <a:r>
              <a:rPr lang="ja-JP" altLang="en-US" dirty="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kumimoji="1"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kumimoji="1" lang="en-US" altLang="ja-JP"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PostgreSQL</a:t>
            </a:r>
            <a:r>
              <a:rPr kumimoji="1"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」による</a:t>
            </a:r>
            <a:r>
              <a:rPr kumimoji="1" lang="en-US" altLang="ja-JP"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r>
            <a:br>
              <a:rPr kumimoji="1" lang="en-US" altLang="ja-JP"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br>
            <a:r>
              <a:rPr lang="ja-JP" altLang="en-US" sz="48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４</a:t>
            </a:r>
            <a:r>
              <a:rPr lang="ja-JP" altLang="en-US" sz="4800" dirty="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強時代</a:t>
            </a:r>
            <a:r>
              <a:rPr lang="ja-JP" altLang="en-US" sz="48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に突入</a:t>
            </a:r>
            <a:endParaRPr lang="en-US" altLang="ja-JP" sz="48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したと言って良いと思われる。</a:t>
            </a:r>
            <a:endParaRPr kumimoji="1" lang="ja-JP" altLang="en-US" dirty="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230986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1" name="Picture 23" descr="C:\Users\kawai\AppData\Local\Microsoft\Windows\Temporary Internet Files\Content.IE5\WJ3JYTBD\MPj04305300000[1].jpg"/>
          <p:cNvPicPr>
            <a:picLocks noChangeAspect="1" noChangeArrowheads="1"/>
          </p:cNvPicPr>
          <p:nvPr/>
        </p:nvPicPr>
        <p:blipFill>
          <a:blip r:embed="rId2" cstate="print"/>
          <a:srcRect t="43794"/>
          <a:stretch>
            <a:fillRect/>
          </a:stretch>
        </p:blipFill>
        <p:spPr bwMode="auto">
          <a:xfrm>
            <a:off x="0" y="3429000"/>
            <a:ext cx="9144000" cy="3429000"/>
          </a:xfrm>
          <a:prstGeom prst="rect">
            <a:avLst/>
          </a:prstGeom>
          <a:noFill/>
        </p:spPr>
      </p:pic>
      <p:cxnSp>
        <p:nvCxnSpPr>
          <p:cNvPr id="39" name="直線コネクタ 38"/>
          <p:cNvCxnSpPr/>
          <p:nvPr/>
        </p:nvCxnSpPr>
        <p:spPr>
          <a:xfrm>
            <a:off x="162119" y="1214422"/>
            <a:ext cx="1409485"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rot="5400000">
            <a:off x="214282" y="2214554"/>
            <a:ext cx="2428892"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5" name="スライド番号プレースホルダ 5"/>
          <p:cNvSpPr>
            <a:spLocks noGrp="1"/>
          </p:cNvSpPr>
          <p:nvPr>
            <p:ph type="sldNum" sz="quarter" idx="4294967295"/>
          </p:nvPr>
        </p:nvSpPr>
        <p:spPr>
          <a:xfrm>
            <a:off x="8343813" y="58005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1</a:t>
            </a:fld>
            <a:endParaRPr kumimoji="1" lang="ja-JP" altLang="en-US" sz="7200">
              <a:solidFill>
                <a:schemeClr val="bg1">
                  <a:lumMod val="75000"/>
                </a:schemeClr>
              </a:solidFill>
              <a:latin typeface="+mj-lt"/>
            </a:endParaRPr>
          </a:p>
        </p:txBody>
      </p:sp>
      <p:sp>
        <p:nvSpPr>
          <p:cNvPr id="76" name="角丸四角形 75"/>
          <p:cNvSpPr/>
          <p:nvPr/>
        </p:nvSpPr>
        <p:spPr>
          <a:xfrm>
            <a:off x="1571604" y="115888"/>
            <a:ext cx="7715304" cy="955658"/>
          </a:xfrm>
          <a:prstGeom prst="roundRect">
            <a:avLst>
              <a:gd name="adj" fmla="val 659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t>日本最大の</a:t>
            </a:r>
            <a:r>
              <a:rPr lang="en-US" altLang="ja-JP" sz="2400" b="1" dirty="0"/>
              <a:t>PostgreSQL</a:t>
            </a:r>
            <a:r>
              <a:rPr lang="ja-JP" altLang="en-US" sz="2400" b="1" dirty="0"/>
              <a:t>の祭典　「</a:t>
            </a:r>
            <a:r>
              <a:rPr lang="en-US" altLang="ja-JP" sz="2400" b="1" dirty="0" smtClean="0"/>
              <a:t>PGCONj2019</a:t>
            </a:r>
            <a:r>
              <a:rPr lang="ja-JP" altLang="en-US" sz="2400" b="1" dirty="0" smtClean="0"/>
              <a:t>」</a:t>
            </a:r>
            <a:r>
              <a:rPr lang="ja-JP" altLang="en-US" sz="2400" b="1" dirty="0"/>
              <a:t>開催</a:t>
            </a:r>
            <a:r>
              <a:rPr lang="ja-JP" altLang="en-US" sz="2400" b="1" dirty="0" smtClean="0"/>
              <a:t>！</a:t>
            </a:r>
            <a:r>
              <a:rPr lang="en-US" altLang="ja-JP" b="1" dirty="0" smtClean="0"/>
              <a:t/>
            </a:r>
            <a:br>
              <a:rPr lang="en-US" altLang="ja-JP" b="1" dirty="0" smtClean="0"/>
            </a:br>
            <a:r>
              <a:rPr lang="ja-JP" altLang="en-US" b="1" dirty="0" smtClean="0">
                <a:latin typeface="UD デジタル 教科書体 N-B" panose="02020700000000000000" pitchFamily="17" charset="-128"/>
                <a:ea typeface="UD デジタル 教科書体 N-B" panose="02020700000000000000" pitchFamily="17" charset="-128"/>
              </a:rPr>
              <a:t>　　</a:t>
            </a:r>
            <a:r>
              <a:rPr lang="ja-JP" altLang="en-US" dirty="0" smtClean="0">
                <a:solidFill>
                  <a:srgbClr val="FFFF00"/>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a:t>
            </a:r>
            <a:r>
              <a:rPr lang="en-US" altLang="ja-JP" dirty="0" err="1" smtClean="0">
                <a:solidFill>
                  <a:srgbClr val="FFFF00"/>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PGConf.Asia</a:t>
            </a:r>
            <a:r>
              <a:rPr lang="ja-JP" altLang="en-US" dirty="0" smtClean="0">
                <a:solidFill>
                  <a:srgbClr val="FFFF00"/>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がバリ開催だったので、ダントツ日本最大</a:t>
            </a:r>
            <a:r>
              <a:rPr lang="ja-JP" altLang="en-US" dirty="0" err="1" smtClean="0">
                <a:solidFill>
                  <a:srgbClr val="FFFF00"/>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っ</a:t>
            </a:r>
            <a:r>
              <a:rPr lang="ja-JP" altLang="en-US" dirty="0" smtClean="0">
                <a:solidFill>
                  <a:srgbClr val="FFFF00"/>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a:t>
            </a:r>
            <a:endParaRPr kumimoji="1" lang="ja-JP" altLang="en-US" sz="2400" dirty="0">
              <a:solidFill>
                <a:srgbClr val="FFFF00"/>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p:txBody>
      </p:sp>
      <p:pic>
        <p:nvPicPr>
          <p:cNvPr id="41" name="Picture 4" descr="https://er-static.s3.amazonaws.com/uploads/hosts/b6f2aaa00568cdbc02ddc0c1e194cd7947e3cd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620"/>
            <a:ext cx="1137623" cy="104092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547664" y="1404065"/>
            <a:ext cx="7236296" cy="707886"/>
          </a:xfrm>
          <a:prstGeom prst="rect">
            <a:avLst/>
          </a:prstGeom>
          <a:noFill/>
        </p:spPr>
        <p:txBody>
          <a:bodyPr wrap="square" rtlCol="0">
            <a:spAutoFit/>
          </a:bodyPr>
          <a:lstStyle/>
          <a:p>
            <a:r>
              <a:rPr lang="ja-JP" altLang="en-US" sz="4000" dirty="0" smtClean="0">
                <a:solidFill>
                  <a:schemeClr val="accent1">
                    <a:lumMod val="50000"/>
                  </a:schemeClr>
                </a:solidFill>
                <a:latin typeface="+mj-ea"/>
                <a:ea typeface="+mj-ea"/>
              </a:rPr>
              <a:t>●毎年</a:t>
            </a:r>
            <a:r>
              <a:rPr lang="ja-JP" altLang="en-US" sz="4000" dirty="0">
                <a:solidFill>
                  <a:schemeClr val="accent1">
                    <a:lumMod val="50000"/>
                  </a:schemeClr>
                </a:solidFill>
                <a:latin typeface="+mj-ea"/>
                <a:ea typeface="+mj-ea"/>
              </a:rPr>
              <a:t>のよう</a:t>
            </a:r>
            <a:r>
              <a:rPr lang="ja-JP" altLang="en-US" sz="4000" dirty="0" smtClean="0">
                <a:solidFill>
                  <a:schemeClr val="accent1">
                    <a:lumMod val="50000"/>
                  </a:schemeClr>
                </a:solidFill>
                <a:latin typeface="+mj-ea"/>
                <a:ea typeface="+mj-ea"/>
              </a:rPr>
              <a:t>に参加されている方</a:t>
            </a:r>
            <a:endParaRPr kumimoji="1" lang="ja-JP" altLang="en-US" sz="4000" dirty="0">
              <a:solidFill>
                <a:schemeClr val="accent1">
                  <a:lumMod val="50000"/>
                </a:schemeClr>
              </a:solidFill>
              <a:latin typeface="+mj-ea"/>
              <a:ea typeface="+mj-ea"/>
            </a:endParaRPr>
          </a:p>
        </p:txBody>
      </p:sp>
      <p:sp>
        <p:nvSpPr>
          <p:cNvPr id="45" name="テキスト ボックス 44"/>
          <p:cNvSpPr txBox="1"/>
          <p:nvPr/>
        </p:nvSpPr>
        <p:spPr>
          <a:xfrm>
            <a:off x="1547664" y="2289066"/>
            <a:ext cx="7236296" cy="707886"/>
          </a:xfrm>
          <a:prstGeom prst="rect">
            <a:avLst/>
          </a:prstGeom>
          <a:noFill/>
        </p:spPr>
        <p:txBody>
          <a:bodyPr wrap="square" rtlCol="0">
            <a:spAutoFit/>
          </a:bodyPr>
          <a:lstStyle/>
          <a:p>
            <a:r>
              <a:rPr lang="ja-JP" altLang="en-US" sz="4000" dirty="0">
                <a:solidFill>
                  <a:schemeClr val="accent1">
                    <a:lumMod val="50000"/>
                  </a:schemeClr>
                </a:solidFill>
                <a:latin typeface="+mj-ea"/>
                <a:ea typeface="+mj-ea"/>
              </a:rPr>
              <a:t>●</a:t>
            </a:r>
            <a:r>
              <a:rPr lang="ja-JP" altLang="en-US" sz="4000" dirty="0" smtClean="0">
                <a:solidFill>
                  <a:schemeClr val="accent1">
                    <a:lumMod val="50000"/>
                  </a:schemeClr>
                </a:solidFill>
                <a:latin typeface="+mj-ea"/>
                <a:ea typeface="+mj-ea"/>
              </a:rPr>
              <a:t>今年はじめて参加された方</a:t>
            </a:r>
            <a:endParaRPr kumimoji="1" lang="ja-JP" altLang="en-US" sz="4000" dirty="0">
              <a:solidFill>
                <a:schemeClr val="accent1">
                  <a:lumMod val="50000"/>
                </a:schemeClr>
              </a:solidFill>
              <a:latin typeface="+mj-ea"/>
              <a:ea typeface="+mj-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1+#ppt_w/2"/>
                                          </p:val>
                                        </p:tav>
                                        <p:tav tm="100000">
                                          <p:val>
                                            <p:strVal val="#ppt_x"/>
                                          </p:val>
                                        </p:tav>
                                      </p:tavLst>
                                    </p:anim>
                                    <p:anim calcmode="lin" valueType="num">
                                      <p:cBhvr additive="base">
                                        <p:cTn id="14"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07504" y="1887934"/>
            <a:ext cx="5616624" cy="4854179"/>
          </a:xfrm>
          <a:prstGeom prst="roundRect">
            <a:avLst>
              <a:gd name="adj" fmla="val 215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16024" y="2280934"/>
            <a:ext cx="2915816" cy="4385816"/>
          </a:xfrm>
          <a:prstGeom prst="rect">
            <a:avLst/>
          </a:prstGeom>
        </p:spPr>
        <p:txBody>
          <a:bodyPr wrap="square">
            <a:spAutoFit/>
          </a:bodyPr>
          <a:lstStyle/>
          <a:p>
            <a:r>
              <a:rPr lang="ja-JP" altLang="en-US" sz="900" dirty="0">
                <a:solidFill>
                  <a:schemeClr val="tx2">
                    <a:lumMod val="75000"/>
                  </a:schemeClr>
                </a:solidFill>
              </a:rPr>
              <a:t>Ａｍａｚｏｎ　Ａｕｒｏｒａ　ＭｙＳＱＬ／５．６以前</a:t>
            </a:r>
          </a:p>
          <a:p>
            <a:r>
              <a:rPr lang="ja-JP" altLang="en-US" sz="900" dirty="0">
                <a:solidFill>
                  <a:schemeClr val="tx2">
                    <a:lumMod val="75000"/>
                  </a:schemeClr>
                </a:solidFill>
              </a:rPr>
              <a:t>Ａｍａｚｏｎ　Ａｕｒｏｒａ　ＭｙＳＱＬ／５．７</a:t>
            </a:r>
          </a:p>
          <a:p>
            <a:r>
              <a:rPr lang="ja-JP" altLang="en-US" sz="900" dirty="0">
                <a:solidFill>
                  <a:schemeClr val="tx2">
                    <a:lumMod val="75000"/>
                  </a:schemeClr>
                </a:solidFill>
              </a:rPr>
              <a:t>Ａｍａｚｏｎ　Ａｕｒｏｒａ　ＰｏｓｔｇｒｅＳＱＬ／１０以前</a:t>
            </a:r>
          </a:p>
          <a:p>
            <a:r>
              <a:rPr lang="ja-JP" altLang="en-US" sz="900" dirty="0">
                <a:solidFill>
                  <a:schemeClr val="tx2">
                    <a:lumMod val="75000"/>
                  </a:schemeClr>
                </a:solidFill>
              </a:rPr>
              <a:t>Ａｍａｚｏｎ　Ａｕｒｏｒａ　ＰｏｓｔｇｒｅＳＱＬ／１１</a:t>
            </a:r>
          </a:p>
          <a:p>
            <a:r>
              <a:rPr lang="ja-JP" altLang="en-US" sz="900" dirty="0">
                <a:solidFill>
                  <a:schemeClr val="tx2">
                    <a:lumMod val="75000"/>
                  </a:schemeClr>
                </a:solidFill>
              </a:rPr>
              <a:t>ＨｉＲＤＢ／８以前</a:t>
            </a:r>
          </a:p>
          <a:p>
            <a:r>
              <a:rPr lang="ja-JP" altLang="en-US" sz="900" dirty="0">
                <a:solidFill>
                  <a:schemeClr val="tx2">
                    <a:lumMod val="75000"/>
                  </a:schemeClr>
                </a:solidFill>
              </a:rPr>
              <a:t>ＨｉＲＤＢ／９</a:t>
            </a:r>
          </a:p>
          <a:p>
            <a:r>
              <a:rPr lang="ja-JP" altLang="en-US" sz="900" dirty="0">
                <a:solidFill>
                  <a:schemeClr val="tx2">
                    <a:lumMod val="75000"/>
                  </a:schemeClr>
                </a:solidFill>
              </a:rPr>
              <a:t>ＩＢＭ ＤＢ２／９．６以前</a:t>
            </a:r>
          </a:p>
          <a:p>
            <a:r>
              <a:rPr lang="ja-JP" altLang="en-US" sz="900" dirty="0">
                <a:solidFill>
                  <a:schemeClr val="tx2">
                    <a:lumMod val="75000"/>
                  </a:schemeClr>
                </a:solidFill>
              </a:rPr>
              <a:t>ＩＢＭ ＤＢ２／９．７</a:t>
            </a:r>
          </a:p>
          <a:p>
            <a:r>
              <a:rPr lang="ja-JP" altLang="en-US" sz="900" dirty="0">
                <a:solidFill>
                  <a:schemeClr val="tx2">
                    <a:lumMod val="75000"/>
                  </a:schemeClr>
                </a:solidFill>
              </a:rPr>
              <a:t>ＩＢＭ ＤＢ２／１０</a:t>
            </a:r>
          </a:p>
          <a:p>
            <a:r>
              <a:rPr lang="ja-JP" altLang="en-US" sz="900" dirty="0">
                <a:solidFill>
                  <a:schemeClr val="tx2">
                    <a:lumMod val="75000"/>
                  </a:schemeClr>
                </a:solidFill>
              </a:rPr>
              <a:t>ＩＢＭ ＤＢ２／１１</a:t>
            </a:r>
          </a:p>
          <a:p>
            <a:r>
              <a:rPr lang="ja-JP" altLang="en-US" sz="900" dirty="0">
                <a:solidFill>
                  <a:schemeClr val="tx2">
                    <a:lumMod val="75000"/>
                  </a:schemeClr>
                </a:solidFill>
              </a:rPr>
              <a:t>ＩＢＭ ＤＢ２／１２</a:t>
            </a:r>
          </a:p>
          <a:p>
            <a:r>
              <a:rPr lang="ja-JP" altLang="en-US" sz="900" dirty="0">
                <a:solidFill>
                  <a:schemeClr val="tx2">
                    <a:lumMod val="75000"/>
                  </a:schemeClr>
                </a:solidFill>
              </a:rPr>
              <a:t>Ｍｉｃｒｏｓｏｆｔ　ＳＱＬ　Ｓｅｒｖｅｒ／２０１２以前</a:t>
            </a:r>
          </a:p>
          <a:p>
            <a:r>
              <a:rPr lang="ja-JP" altLang="en-US" sz="900" dirty="0">
                <a:solidFill>
                  <a:schemeClr val="tx2">
                    <a:lumMod val="75000"/>
                  </a:schemeClr>
                </a:solidFill>
              </a:rPr>
              <a:t>Ｍｉｃｒｏｓｏｆｔ　ＳＱＬ　Ｓｅｒｖｅｒ／２０１４</a:t>
            </a:r>
          </a:p>
          <a:p>
            <a:r>
              <a:rPr lang="ja-JP" altLang="en-US" sz="900" dirty="0">
                <a:solidFill>
                  <a:schemeClr val="tx2">
                    <a:lumMod val="75000"/>
                  </a:schemeClr>
                </a:solidFill>
              </a:rPr>
              <a:t>Ｍｉｃｒｏｓｏｆｔ　ＳＱＬ　Ｓｅｒｖｅｒ／２０１６</a:t>
            </a:r>
          </a:p>
          <a:p>
            <a:r>
              <a:rPr lang="ja-JP" altLang="en-US" sz="900" dirty="0">
                <a:solidFill>
                  <a:schemeClr val="tx2">
                    <a:lumMod val="75000"/>
                  </a:schemeClr>
                </a:solidFill>
              </a:rPr>
              <a:t>Ｍｉｃｒｏｓｏｆｔ　ＳＱＬ　Ｓｅｒｖｅｒ／２０１７</a:t>
            </a:r>
          </a:p>
          <a:p>
            <a:r>
              <a:rPr lang="ja-JP" altLang="en-US" sz="900" dirty="0">
                <a:solidFill>
                  <a:schemeClr val="tx2">
                    <a:lumMod val="75000"/>
                  </a:schemeClr>
                </a:solidFill>
              </a:rPr>
              <a:t>Ｍｉｃｒｏｓｏｆｔ　ＳＱＬ　Ｓｅｒｖｅｒ／２０１９</a:t>
            </a:r>
          </a:p>
          <a:p>
            <a:r>
              <a:rPr lang="ja-JP" altLang="en-US" sz="900" dirty="0">
                <a:solidFill>
                  <a:schemeClr val="tx2">
                    <a:lumMod val="75000"/>
                  </a:schemeClr>
                </a:solidFill>
              </a:rPr>
              <a:t>ＭａｒｉａＤＢ／１０．０以前</a:t>
            </a:r>
          </a:p>
          <a:p>
            <a:r>
              <a:rPr lang="ja-JP" altLang="en-US" sz="900" dirty="0">
                <a:solidFill>
                  <a:schemeClr val="tx2">
                    <a:lumMod val="75000"/>
                  </a:schemeClr>
                </a:solidFill>
              </a:rPr>
              <a:t>ＭａｒｉａＤＢ／１０．１</a:t>
            </a:r>
          </a:p>
          <a:p>
            <a:r>
              <a:rPr lang="ja-JP" altLang="en-US" sz="900" dirty="0">
                <a:solidFill>
                  <a:schemeClr val="tx2">
                    <a:lumMod val="75000"/>
                  </a:schemeClr>
                </a:solidFill>
              </a:rPr>
              <a:t>ＭａｒｉａＤＢ／１０．２</a:t>
            </a:r>
          </a:p>
          <a:p>
            <a:r>
              <a:rPr lang="ja-JP" altLang="en-US" sz="900" dirty="0">
                <a:solidFill>
                  <a:schemeClr val="tx2">
                    <a:lumMod val="75000"/>
                  </a:schemeClr>
                </a:solidFill>
              </a:rPr>
              <a:t>ＭａｒｉａＤＢ／１０．３</a:t>
            </a:r>
          </a:p>
          <a:p>
            <a:r>
              <a:rPr lang="ja-JP" altLang="en-US" sz="900" dirty="0">
                <a:solidFill>
                  <a:schemeClr val="tx2">
                    <a:lumMod val="75000"/>
                  </a:schemeClr>
                </a:solidFill>
              </a:rPr>
              <a:t>ＭａｒｉａＤＢ／１０．４</a:t>
            </a:r>
          </a:p>
          <a:p>
            <a:r>
              <a:rPr lang="ja-JP" altLang="en-US" sz="900" dirty="0">
                <a:solidFill>
                  <a:schemeClr val="tx2">
                    <a:lumMod val="75000"/>
                  </a:schemeClr>
                </a:solidFill>
              </a:rPr>
              <a:t>ＭｙＳＱＬ／５．１以前</a:t>
            </a:r>
          </a:p>
          <a:p>
            <a:r>
              <a:rPr lang="ja-JP" altLang="en-US" sz="900" dirty="0">
                <a:solidFill>
                  <a:schemeClr val="tx2">
                    <a:lumMod val="75000"/>
                  </a:schemeClr>
                </a:solidFill>
              </a:rPr>
              <a:t>ＭｙＳＱＬ／５．５</a:t>
            </a:r>
          </a:p>
          <a:p>
            <a:r>
              <a:rPr lang="ja-JP" altLang="en-US" sz="900" dirty="0">
                <a:solidFill>
                  <a:schemeClr val="tx2">
                    <a:lumMod val="75000"/>
                  </a:schemeClr>
                </a:solidFill>
              </a:rPr>
              <a:t>ＭｙＳＱＬ／５．６</a:t>
            </a:r>
          </a:p>
          <a:p>
            <a:r>
              <a:rPr lang="ja-JP" altLang="en-US" sz="900" dirty="0">
                <a:solidFill>
                  <a:schemeClr val="tx2">
                    <a:lumMod val="75000"/>
                  </a:schemeClr>
                </a:solidFill>
              </a:rPr>
              <a:t>ＭｙＳＱＬ／５．７</a:t>
            </a:r>
          </a:p>
          <a:p>
            <a:r>
              <a:rPr lang="ja-JP" altLang="en-US" sz="900" dirty="0">
                <a:solidFill>
                  <a:schemeClr val="tx2">
                    <a:lumMod val="75000"/>
                  </a:schemeClr>
                </a:solidFill>
              </a:rPr>
              <a:t>ＭｙＳＱＬ／</a:t>
            </a:r>
            <a:r>
              <a:rPr lang="ja-JP" altLang="en-US" sz="900" dirty="0" smtClean="0">
                <a:solidFill>
                  <a:schemeClr val="tx2">
                    <a:lumMod val="75000"/>
                  </a:schemeClr>
                </a:solidFill>
              </a:rPr>
              <a:t>８</a:t>
            </a:r>
            <a:endParaRPr lang="en-US" altLang="ja-JP" sz="900" dirty="0" smtClean="0">
              <a:solidFill>
                <a:schemeClr val="tx2">
                  <a:lumMod val="75000"/>
                </a:schemeClr>
              </a:solidFill>
            </a:endParaRPr>
          </a:p>
          <a:p>
            <a:r>
              <a:rPr lang="ja-JP" altLang="en-US" sz="900" dirty="0">
                <a:solidFill>
                  <a:schemeClr val="tx2">
                    <a:lumMod val="75000"/>
                  </a:schemeClr>
                </a:solidFill>
              </a:rPr>
              <a:t>Ｏｒａｃｌｅ　Ｄａｔａｂａｓｅ／９ｉ以前</a:t>
            </a:r>
          </a:p>
          <a:p>
            <a:r>
              <a:rPr lang="ja-JP" altLang="en-US" sz="900" dirty="0">
                <a:solidFill>
                  <a:schemeClr val="tx2">
                    <a:lumMod val="75000"/>
                  </a:schemeClr>
                </a:solidFill>
              </a:rPr>
              <a:t>Ｏｒａｃｌｅ　Ｄａｔａｂａｓｅ／１０ｇ</a:t>
            </a:r>
          </a:p>
          <a:p>
            <a:r>
              <a:rPr lang="ja-JP" altLang="en-US" sz="900" dirty="0">
                <a:solidFill>
                  <a:schemeClr val="tx2">
                    <a:lumMod val="75000"/>
                  </a:schemeClr>
                </a:solidFill>
              </a:rPr>
              <a:t>Ｏｒａｃｌｅ　Ｄａｔａｂａｓｅ／１１ｉ</a:t>
            </a:r>
          </a:p>
          <a:p>
            <a:r>
              <a:rPr lang="ja-JP" altLang="en-US" sz="900" dirty="0">
                <a:solidFill>
                  <a:schemeClr val="tx2">
                    <a:lumMod val="75000"/>
                  </a:schemeClr>
                </a:solidFill>
              </a:rPr>
              <a:t>Ｏｒａｃｌｅ　Ｄａｔａｂａｓｅ／１２ｃ</a:t>
            </a:r>
          </a:p>
          <a:p>
            <a:r>
              <a:rPr lang="ja-JP" altLang="en-US" sz="900" dirty="0">
                <a:solidFill>
                  <a:schemeClr val="tx2">
                    <a:lumMod val="75000"/>
                  </a:schemeClr>
                </a:solidFill>
              </a:rPr>
              <a:t>Ｏｒａｃｌｅ　Ｄａｔａｂａｓｅ／</a:t>
            </a:r>
            <a:r>
              <a:rPr lang="ja-JP" altLang="en-US" sz="900" dirty="0" smtClean="0">
                <a:solidFill>
                  <a:schemeClr val="tx2">
                    <a:lumMod val="75000"/>
                  </a:schemeClr>
                </a:solidFill>
              </a:rPr>
              <a:t>１８ｃ</a:t>
            </a:r>
            <a:endParaRPr lang="ja-JP" altLang="en-US" sz="900" dirty="0">
              <a:solidFill>
                <a:schemeClr val="tx2">
                  <a:lumMod val="75000"/>
                </a:schemeClr>
              </a:solidFill>
            </a:endParaRPr>
          </a:p>
        </p:txBody>
      </p:sp>
      <p:sp>
        <p:nvSpPr>
          <p:cNvPr id="12" name="正方形/長方形 11"/>
          <p:cNvSpPr/>
          <p:nvPr/>
        </p:nvSpPr>
        <p:spPr>
          <a:xfrm>
            <a:off x="3131840" y="2276872"/>
            <a:ext cx="3384376" cy="4385816"/>
          </a:xfrm>
          <a:prstGeom prst="rect">
            <a:avLst/>
          </a:prstGeom>
        </p:spPr>
        <p:txBody>
          <a:bodyPr wrap="square">
            <a:spAutoFit/>
          </a:bodyPr>
          <a:lstStyle/>
          <a:p>
            <a:r>
              <a:rPr lang="ja-JP" altLang="en-US" sz="900" dirty="0" smtClean="0">
                <a:solidFill>
                  <a:schemeClr val="tx2">
                    <a:lumMod val="75000"/>
                  </a:schemeClr>
                </a:solidFill>
              </a:rPr>
              <a:t>ＰｏｓｔｇｒｅＳＱＬ</a:t>
            </a:r>
            <a:r>
              <a:rPr lang="ja-JP" altLang="en-US" sz="900" dirty="0">
                <a:solidFill>
                  <a:schemeClr val="tx2">
                    <a:lumMod val="75000"/>
                  </a:schemeClr>
                </a:solidFill>
              </a:rPr>
              <a:t>／９．３以前</a:t>
            </a:r>
          </a:p>
          <a:p>
            <a:r>
              <a:rPr lang="ja-JP" altLang="en-US" sz="900" dirty="0">
                <a:solidFill>
                  <a:schemeClr val="tx2">
                    <a:lumMod val="75000"/>
                  </a:schemeClr>
                </a:solidFill>
              </a:rPr>
              <a:t>ＰｏｓｔｇｒｅＳＱＬ／９．４</a:t>
            </a:r>
          </a:p>
          <a:p>
            <a:r>
              <a:rPr lang="ja-JP" altLang="en-US" sz="900" dirty="0">
                <a:solidFill>
                  <a:schemeClr val="tx2">
                    <a:lumMod val="75000"/>
                  </a:schemeClr>
                </a:solidFill>
              </a:rPr>
              <a:t>ＰｏｓｔｇｒｅＳＱＬ／９．５</a:t>
            </a:r>
          </a:p>
          <a:p>
            <a:r>
              <a:rPr lang="ja-JP" altLang="en-US" sz="900" dirty="0">
                <a:solidFill>
                  <a:schemeClr val="tx2">
                    <a:lumMod val="75000"/>
                  </a:schemeClr>
                </a:solidFill>
              </a:rPr>
              <a:t>ＰｏｓｔｇｒｅＳＱＬ／９．６</a:t>
            </a:r>
          </a:p>
          <a:p>
            <a:r>
              <a:rPr lang="ja-JP" altLang="en-US" sz="900" dirty="0">
                <a:solidFill>
                  <a:schemeClr val="tx2">
                    <a:lumMod val="75000"/>
                  </a:schemeClr>
                </a:solidFill>
              </a:rPr>
              <a:t>ＰｏｓｔｇｒｅＳＱＬ／１０</a:t>
            </a:r>
          </a:p>
          <a:p>
            <a:r>
              <a:rPr lang="ja-JP" altLang="en-US" sz="900" dirty="0">
                <a:solidFill>
                  <a:schemeClr val="tx2">
                    <a:lumMod val="75000"/>
                  </a:schemeClr>
                </a:solidFill>
              </a:rPr>
              <a:t>ＰｏｓｔｇｒｅＳＱＬ／１１</a:t>
            </a:r>
          </a:p>
          <a:p>
            <a:r>
              <a:rPr lang="ja-JP" altLang="en-US" sz="900" dirty="0">
                <a:solidFill>
                  <a:schemeClr val="tx2">
                    <a:lumMod val="75000"/>
                  </a:schemeClr>
                </a:solidFill>
              </a:rPr>
              <a:t>ＳＡＰ　Ｓｙｂａｓｅ／１２以前</a:t>
            </a:r>
          </a:p>
          <a:p>
            <a:r>
              <a:rPr lang="ja-JP" altLang="en-US" sz="900" dirty="0">
                <a:solidFill>
                  <a:schemeClr val="tx2">
                    <a:lumMod val="75000"/>
                  </a:schemeClr>
                </a:solidFill>
              </a:rPr>
              <a:t>ＳＡＰ　Ｓｙｂａｓｅ／１５</a:t>
            </a:r>
          </a:p>
          <a:p>
            <a:r>
              <a:rPr lang="ja-JP" altLang="en-US" sz="900" dirty="0">
                <a:solidFill>
                  <a:schemeClr val="tx2">
                    <a:lumMod val="75000"/>
                  </a:schemeClr>
                </a:solidFill>
              </a:rPr>
              <a:t>ＳＡＰ　Ｓｙｂａｓｅ／１６</a:t>
            </a:r>
          </a:p>
          <a:p>
            <a:r>
              <a:rPr lang="ja-JP" altLang="en-US" sz="900" dirty="0">
                <a:solidFill>
                  <a:schemeClr val="tx2">
                    <a:lumMod val="75000"/>
                  </a:schemeClr>
                </a:solidFill>
              </a:rPr>
              <a:t>ＶｏｌｔＤＢ／６以前</a:t>
            </a:r>
          </a:p>
          <a:p>
            <a:r>
              <a:rPr lang="ja-JP" altLang="en-US" sz="900" dirty="0">
                <a:solidFill>
                  <a:schemeClr val="tx2">
                    <a:lumMod val="75000"/>
                  </a:schemeClr>
                </a:solidFill>
              </a:rPr>
              <a:t>ＶｏｌｔＤＢ／８</a:t>
            </a:r>
          </a:p>
          <a:p>
            <a:r>
              <a:rPr lang="ja-JP" altLang="en-US" sz="900" dirty="0">
                <a:solidFill>
                  <a:schemeClr val="tx2">
                    <a:lumMod val="75000"/>
                  </a:schemeClr>
                </a:solidFill>
              </a:rPr>
              <a:t>ＶｏｌｔＤＢ／９</a:t>
            </a:r>
          </a:p>
          <a:p>
            <a:r>
              <a:rPr lang="ja-JP" altLang="en-US" sz="900" dirty="0">
                <a:solidFill>
                  <a:schemeClr val="tx2">
                    <a:lumMod val="75000"/>
                  </a:schemeClr>
                </a:solidFill>
              </a:rPr>
              <a:t>Ｏｒａｃｌｅ　ＴｉｍｅｓＴｅｎ／７以前</a:t>
            </a:r>
          </a:p>
          <a:p>
            <a:r>
              <a:rPr lang="ja-JP" altLang="en-US" sz="900" dirty="0">
                <a:solidFill>
                  <a:schemeClr val="tx2">
                    <a:lumMod val="75000"/>
                  </a:schemeClr>
                </a:solidFill>
              </a:rPr>
              <a:t>Ｏｒａｃｌｅ　ＴｉｍｅｓＴｅｎ／１１</a:t>
            </a:r>
          </a:p>
          <a:p>
            <a:r>
              <a:rPr lang="ja-JP" altLang="en-US" sz="900" dirty="0">
                <a:solidFill>
                  <a:schemeClr val="tx2">
                    <a:lumMod val="75000"/>
                  </a:schemeClr>
                </a:solidFill>
              </a:rPr>
              <a:t>Ｏｒａｃｌｅ　ＴｉｍｅｓＴｅｎ／１８</a:t>
            </a:r>
          </a:p>
          <a:p>
            <a:r>
              <a:rPr lang="ja-JP" altLang="en-US" sz="900" dirty="0">
                <a:solidFill>
                  <a:schemeClr val="tx2">
                    <a:lumMod val="75000"/>
                  </a:schemeClr>
                </a:solidFill>
              </a:rPr>
              <a:t>ＳＡＰ　ＨＡＮＡ／１以前</a:t>
            </a:r>
          </a:p>
          <a:p>
            <a:r>
              <a:rPr lang="ja-JP" altLang="en-US" sz="900" dirty="0">
                <a:solidFill>
                  <a:schemeClr val="tx2">
                    <a:lumMod val="75000"/>
                  </a:schemeClr>
                </a:solidFill>
              </a:rPr>
              <a:t>ＳＡＰ　ＨＡＮＡ／２</a:t>
            </a:r>
          </a:p>
          <a:p>
            <a:r>
              <a:rPr lang="ja-JP" altLang="en-US" sz="900" dirty="0">
                <a:solidFill>
                  <a:schemeClr val="tx2">
                    <a:lumMod val="75000"/>
                  </a:schemeClr>
                </a:solidFill>
              </a:rPr>
              <a:t>Ａｍａｚｏｎ　ＤｙｎａｍｏＤＢ／Ａｍａｚｏｎ　ＤｙｎａｍｏＤＢ</a:t>
            </a:r>
          </a:p>
          <a:p>
            <a:r>
              <a:rPr lang="ja-JP" altLang="en-US" sz="900" dirty="0">
                <a:solidFill>
                  <a:schemeClr val="tx2">
                    <a:lumMod val="75000"/>
                  </a:schemeClr>
                </a:solidFill>
              </a:rPr>
              <a:t>Ａｚｕｒｅ　Ｃｏｓｍｏｓ　ＤＢ／Ａｚｕｒｅ　Ｃｏｓｍｏｓ　ＤＢ</a:t>
            </a:r>
          </a:p>
          <a:p>
            <a:r>
              <a:rPr lang="ja-JP" altLang="en-US" sz="900" dirty="0">
                <a:solidFill>
                  <a:schemeClr val="tx2">
                    <a:lumMod val="75000"/>
                  </a:schemeClr>
                </a:solidFill>
              </a:rPr>
              <a:t>Ｃａｃｈ</a:t>
            </a:r>
            <a:r>
              <a:rPr lang="en-US" altLang="ja-JP" sz="900" dirty="0">
                <a:solidFill>
                  <a:schemeClr val="tx2">
                    <a:lumMod val="75000"/>
                  </a:schemeClr>
                </a:solidFill>
              </a:rPr>
              <a:t>é</a:t>
            </a:r>
            <a:r>
              <a:rPr lang="ja-JP" altLang="en-US" sz="900" dirty="0">
                <a:solidFill>
                  <a:schemeClr val="tx2">
                    <a:lumMod val="75000"/>
                  </a:schemeClr>
                </a:solidFill>
              </a:rPr>
              <a:t>／Ｃａｃｈ</a:t>
            </a:r>
            <a:r>
              <a:rPr lang="en-US" altLang="ja-JP" sz="900" dirty="0">
                <a:solidFill>
                  <a:schemeClr val="tx2">
                    <a:lumMod val="75000"/>
                  </a:schemeClr>
                </a:solidFill>
              </a:rPr>
              <a:t>é</a:t>
            </a:r>
          </a:p>
          <a:p>
            <a:r>
              <a:rPr lang="ja-JP" altLang="en-US" sz="900" dirty="0">
                <a:solidFill>
                  <a:schemeClr val="tx2">
                    <a:lumMod val="75000"/>
                  </a:schemeClr>
                </a:solidFill>
              </a:rPr>
              <a:t>Ｃａｓｓａｎｄｒａ／２．２以前</a:t>
            </a:r>
          </a:p>
          <a:p>
            <a:r>
              <a:rPr lang="ja-JP" altLang="en-US" sz="900" dirty="0">
                <a:solidFill>
                  <a:schemeClr val="tx2">
                    <a:lumMod val="75000"/>
                  </a:schemeClr>
                </a:solidFill>
              </a:rPr>
              <a:t>Ｃａｓｓａｎｄｒａ／３．０</a:t>
            </a:r>
          </a:p>
          <a:p>
            <a:r>
              <a:rPr lang="ja-JP" altLang="en-US" sz="900" dirty="0">
                <a:solidFill>
                  <a:schemeClr val="tx2">
                    <a:lumMod val="75000"/>
                  </a:schemeClr>
                </a:solidFill>
              </a:rPr>
              <a:t>Ｃａｓｓａｎｄｒａ／</a:t>
            </a:r>
            <a:r>
              <a:rPr lang="ja-JP" altLang="en-US" sz="900" dirty="0" smtClean="0">
                <a:solidFill>
                  <a:schemeClr val="tx2">
                    <a:lumMod val="75000"/>
                  </a:schemeClr>
                </a:solidFill>
              </a:rPr>
              <a:t>３．１１</a:t>
            </a:r>
            <a:endParaRPr lang="en-US" altLang="ja-JP" sz="900" dirty="0" smtClean="0">
              <a:solidFill>
                <a:schemeClr val="tx2">
                  <a:lumMod val="75000"/>
                </a:schemeClr>
              </a:solidFill>
            </a:endParaRPr>
          </a:p>
          <a:p>
            <a:r>
              <a:rPr lang="ja-JP" altLang="en-US" sz="900" dirty="0">
                <a:solidFill>
                  <a:schemeClr val="tx2">
                    <a:lumMod val="75000"/>
                  </a:schemeClr>
                </a:solidFill>
              </a:rPr>
              <a:t>Ｃｏｕｃｈｂａｓｅ／５以前</a:t>
            </a:r>
          </a:p>
          <a:p>
            <a:r>
              <a:rPr lang="ja-JP" altLang="en-US" sz="900" dirty="0">
                <a:solidFill>
                  <a:schemeClr val="tx2">
                    <a:lumMod val="75000"/>
                  </a:schemeClr>
                </a:solidFill>
              </a:rPr>
              <a:t>Ｃｏｕｃｈｂａｓｅ／６</a:t>
            </a:r>
          </a:p>
          <a:p>
            <a:r>
              <a:rPr lang="ja-JP" altLang="en-US" sz="900" dirty="0">
                <a:solidFill>
                  <a:schemeClr val="tx2">
                    <a:lumMod val="75000"/>
                  </a:schemeClr>
                </a:solidFill>
              </a:rPr>
              <a:t>ＨＢａｓｅ／１．４以前</a:t>
            </a:r>
          </a:p>
          <a:p>
            <a:r>
              <a:rPr lang="ja-JP" altLang="en-US" sz="900" dirty="0">
                <a:solidFill>
                  <a:schemeClr val="tx2">
                    <a:lumMod val="75000"/>
                  </a:schemeClr>
                </a:solidFill>
              </a:rPr>
              <a:t>ＨＢａｓｅ／２</a:t>
            </a:r>
          </a:p>
          <a:p>
            <a:r>
              <a:rPr lang="ja-JP" altLang="en-US" sz="900" dirty="0">
                <a:solidFill>
                  <a:schemeClr val="tx2">
                    <a:lumMod val="75000"/>
                  </a:schemeClr>
                </a:solidFill>
              </a:rPr>
              <a:t>Ｈｉｖｅ／１以前</a:t>
            </a:r>
          </a:p>
          <a:p>
            <a:r>
              <a:rPr lang="ja-JP" altLang="en-US" sz="900" dirty="0">
                <a:solidFill>
                  <a:schemeClr val="tx2">
                    <a:lumMod val="75000"/>
                  </a:schemeClr>
                </a:solidFill>
              </a:rPr>
              <a:t>Ｈｉｖｅ／２</a:t>
            </a:r>
          </a:p>
          <a:p>
            <a:r>
              <a:rPr lang="ja-JP" altLang="en-US" sz="900" dirty="0">
                <a:solidFill>
                  <a:schemeClr val="tx2">
                    <a:lumMod val="75000"/>
                  </a:schemeClr>
                </a:solidFill>
              </a:rPr>
              <a:t>Ｈｉｖｅ／３</a:t>
            </a:r>
          </a:p>
          <a:p>
            <a:r>
              <a:rPr lang="ja-JP" altLang="en-US" sz="900" dirty="0">
                <a:solidFill>
                  <a:schemeClr val="tx2">
                    <a:lumMod val="75000"/>
                  </a:schemeClr>
                </a:solidFill>
              </a:rPr>
              <a:t>Ｇｏｏｇｌｅ　Ｓｐａｎｎｅｒ／Ｇｏｏｇｌｅ　</a:t>
            </a:r>
            <a:r>
              <a:rPr lang="ja-JP" altLang="en-US" sz="900" dirty="0" smtClean="0">
                <a:solidFill>
                  <a:schemeClr val="tx2">
                    <a:lumMod val="75000"/>
                  </a:schemeClr>
                </a:solidFill>
              </a:rPr>
              <a:t>Ｓｐａｎｎｅｒ</a:t>
            </a:r>
            <a:endParaRPr lang="ja-JP" altLang="en-US" sz="900" dirty="0">
              <a:solidFill>
                <a:schemeClr val="tx2">
                  <a:lumMod val="75000"/>
                </a:schemeClr>
              </a:solidFill>
            </a:endParaRPr>
          </a:p>
        </p:txBody>
      </p:sp>
      <p:sp>
        <p:nvSpPr>
          <p:cNvPr id="4" name="角丸四角形 3"/>
          <p:cNvSpPr/>
          <p:nvPr/>
        </p:nvSpPr>
        <p:spPr>
          <a:xfrm>
            <a:off x="1571604" y="115888"/>
            <a:ext cx="7715304" cy="1584920"/>
          </a:xfrm>
          <a:prstGeom prst="roundRect">
            <a:avLst>
              <a:gd name="adj" fmla="val 659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＜参考＞</a:t>
            </a:r>
            <a:endParaRPr kumimoji="1" lang="en-US" altLang="ja-JP" sz="20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a:p>
            <a:r>
              <a:rPr lang="ja-JP" altLang="en-US" sz="2000" dirty="0">
                <a:solidFill>
                  <a:schemeClr val="bg1"/>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　</a:t>
            </a:r>
            <a:r>
              <a:rPr kumimoji="1" lang="ja-JP" altLang="en-US" sz="20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アンケートの選択肢に含まれるデータベースソフト８８種類</a:t>
            </a:r>
            <a:r>
              <a:rPr kumimoji="1" lang="en-US" altLang="ja-JP" sz="20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
            </a:r>
            <a:br>
              <a:rPr kumimoji="1" lang="en-US" altLang="ja-JP" sz="20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br>
            <a:r>
              <a:rPr kumimoji="1" lang="ja-JP" altLang="en-US" sz="20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　（メジャーな</a:t>
            </a:r>
            <a:r>
              <a:rPr kumimoji="1" lang="en-US" altLang="ja-JP" sz="20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DB</a:t>
            </a:r>
            <a:r>
              <a:rPr kumimoji="1" lang="ja-JP" altLang="en-US" sz="20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はバージョンも確認している）</a:t>
            </a:r>
            <a:endParaRPr kumimoji="1" lang="ja-JP" altLang="en-US" sz="2000" dirty="0">
              <a:solidFill>
                <a:schemeClr val="bg1"/>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p:txBody>
      </p:sp>
      <p:pic>
        <p:nvPicPr>
          <p:cNvPr id="5" name="Picture 4" descr="https://er-static.s3.amazonaws.com/uploads/hosts/b6f2aaa00568cdbc02ddc0c1e194cd7947e3cd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20"/>
            <a:ext cx="1137623" cy="104092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5496" y="1196752"/>
            <a:ext cx="1440160" cy="523220"/>
          </a:xfrm>
          <a:prstGeom prst="rect">
            <a:avLst/>
          </a:prstGeom>
          <a:noFill/>
        </p:spPr>
        <p:txBody>
          <a:bodyPr wrap="square" rtlCol="0">
            <a:spAutoFit/>
          </a:bodyPr>
          <a:lstStyle/>
          <a:p>
            <a:r>
              <a:rPr kumimoji="1" lang="ja-JP" altLang="en-US" sz="2800" dirty="0" smtClean="0">
                <a:solidFill>
                  <a:schemeClr val="tx2">
                    <a:lumMod val="50000"/>
                  </a:schemeClr>
                </a:solidFill>
                <a:latin typeface="+mj-ea"/>
                <a:ea typeface="+mj-ea"/>
              </a:rPr>
              <a:t>質問❶：</a:t>
            </a:r>
            <a:endParaRPr kumimoji="1" lang="ja-JP" altLang="en-US" sz="2800" dirty="0">
              <a:solidFill>
                <a:schemeClr val="tx2">
                  <a:lumMod val="50000"/>
                </a:schemeClr>
              </a:solidFill>
              <a:latin typeface="+mj-ea"/>
              <a:ea typeface="+mj-ea"/>
            </a:endParaRPr>
          </a:p>
        </p:txBody>
      </p:sp>
      <p:sp>
        <p:nvSpPr>
          <p:cNvPr id="8" name="スライド番号プレースホルダ 5"/>
          <p:cNvSpPr>
            <a:spLocks noGrp="1"/>
          </p:cNvSpPr>
          <p:nvPr>
            <p:ph type="sldNum" sz="quarter" idx="4294967295"/>
          </p:nvPr>
        </p:nvSpPr>
        <p:spPr>
          <a:xfrm>
            <a:off x="8343813" y="58290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19</a:t>
            </a:fld>
            <a:endParaRPr kumimoji="1" lang="ja-JP" altLang="en-US" sz="7200" dirty="0">
              <a:solidFill>
                <a:schemeClr val="bg1">
                  <a:lumMod val="75000"/>
                </a:schemeClr>
              </a:solidFill>
              <a:latin typeface="+mj-lt"/>
            </a:endParaRPr>
          </a:p>
        </p:txBody>
      </p:sp>
      <p:grpSp>
        <p:nvGrpSpPr>
          <p:cNvPr id="2" name="グループ化 1"/>
          <p:cNvGrpSpPr/>
          <p:nvPr/>
        </p:nvGrpSpPr>
        <p:grpSpPr>
          <a:xfrm>
            <a:off x="5796136" y="1887934"/>
            <a:ext cx="3287696" cy="5501506"/>
            <a:chOff x="6036832" y="1887934"/>
            <a:chExt cx="3287696" cy="5501506"/>
          </a:xfrm>
        </p:grpSpPr>
        <p:sp>
          <p:nvSpPr>
            <p:cNvPr id="30" name="テキスト ボックス 29"/>
            <p:cNvSpPr txBox="1"/>
            <p:nvPr/>
          </p:nvSpPr>
          <p:spPr>
            <a:xfrm>
              <a:off x="6120680" y="1887934"/>
              <a:ext cx="3203848" cy="5501506"/>
            </a:xfrm>
            <a:prstGeom prst="rect">
              <a:avLst/>
            </a:prstGeom>
            <a:noFill/>
          </p:spPr>
          <p:txBody>
            <a:bodyPr wrap="square" rtlCol="0">
              <a:spAutoFit/>
            </a:bodyPr>
            <a:lstStyle/>
            <a:p>
              <a:r>
                <a:rPr lang="ja-JP" altLang="en-US"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en-US" altLang="ja-JP"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Oracle</a:t>
              </a:r>
              <a:r>
                <a:rPr lang="ja-JP" altLang="en-US"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en-US" altLang="ja-JP"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820</a:t>
              </a:r>
              <a:r>
                <a:rPr lang="ja-JP" altLang="en-US"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件の内訳）</a:t>
              </a:r>
              <a:endParaRPr lang="en-US" altLang="ja-JP"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sz="1000" dirty="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Ｏｒａｃｌｅ</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　Ｄａｔａｂａｓｅ／９ｉ以前</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Ｏｒａｃｌｅ</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　Ｄａｔａｂａｓｅ／１０ｇ</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Ｏｒａｃｌｅ</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　Ｄａｔａｂａｓｅ／１１ｉ</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Ｏｒａｃｌｅ</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　Ｄａｔａｂａｓｅ／１２ｃ</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Ｏｒａｃｌｅ</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　Ｄａｔａｂａｓｅ／１８ｃ</a:t>
              </a:r>
            </a:p>
            <a:p>
              <a:r>
                <a:rPr lang="ja-JP" altLang="en-US"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en-US" altLang="ja-JP"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SQL Server</a:t>
              </a:r>
              <a:r>
                <a:rPr lang="ja-JP" altLang="en-US"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（６８６件の内訳）</a:t>
              </a:r>
              <a:endParaRPr lang="en-US" altLang="ja-JP"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Ｍｉｃｒｏｓｏｆｔ</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　ＳＱＬ　Ｓｅｒｖｅｒ／２０１２以前</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Ｍｉｃｒｏｓｏｆｔ</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　ＳＱＬ　Ｓｅｒｖｅｒ／２０１４</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Ｍｉｃｒｏｓｏｆｔ</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　ＳＱＬ　Ｓｅｒｖｅｒ／２０１６</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Ｍｉｃｒｏｓｏｆｔ</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　ＳＱＬ　Ｓｅｒｖｅｒ／２０１７</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Ｍｉｃｒｏｓｏｆｔ</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　ＳＱＬ　Ｓｅｒｖｅｒ／２０１９</a:t>
              </a:r>
            </a:p>
            <a:p>
              <a:r>
                <a:rPr lang="ja-JP" altLang="en-US"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en-US" altLang="ja-JP"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MySQL</a:t>
              </a:r>
              <a:r>
                <a:rPr lang="ja-JP" altLang="en-US"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en-US" altLang="ja-JP"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396</a:t>
              </a:r>
              <a:r>
                <a:rPr lang="ja-JP" altLang="en-US"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件の内訳）</a:t>
              </a:r>
              <a:endParaRPr lang="en-US" altLang="ja-JP"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ＭｙＳＱＬ</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／５．１以前</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ＭｙＳＱＬ</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／５．５</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ＭｙＳＱＬ</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／５．６</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ＭｙＳＱＬ</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／５．７</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ＭｙＳＱＬ</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／８</a:t>
              </a:r>
              <a:endParaRPr lang="en-US" altLang="ja-JP"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endParaRP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Ａｍａｚｏｎ</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　Ａｕｒｏｒａ　ＭｙＳＱＬ／５．６以前</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Ａｍａｚｏｎ</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　Ａｕｒｏｒａ　ＭｙＳＱＬ／５．７</a:t>
              </a:r>
            </a:p>
            <a:p>
              <a:r>
                <a:rPr lang="ja-JP" altLang="en-US"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en-US" altLang="ja-JP"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PostgreSQL</a:t>
              </a:r>
              <a:r>
                <a:rPr lang="ja-JP" altLang="en-US"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en-US" altLang="ja-JP"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353</a:t>
              </a:r>
              <a:r>
                <a:rPr lang="ja-JP" altLang="en-US"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件の内訳）</a:t>
              </a:r>
              <a:r>
                <a:rPr lang="en-US" altLang="ja-JP"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r>
              <a:br>
                <a:rPr lang="en-US" altLang="ja-JP" sz="16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br>
              <a:r>
                <a:rPr lang="ja-JP" altLang="en-US" sz="105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ＰｏｓｔｇｒｅＳＱＬ</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／９．３以前</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ＰｏｓｔｇｒｅＳＱＬ</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a:t>
              </a:r>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９．４</a:t>
              </a:r>
              <a:endPar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endParaRP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ＰｏｓｔｇｒｅＳＱＬ</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／９．５</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ＰｏｓｔｇｒｅＳＱＬ</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／９．６</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ＰｏｓｔｇｒｅＳＱＬ</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／１０</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ＰｏｓｔｇｒｅＳＱＬ</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／１１</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Ａｍａｚｏｎ</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　Ａｕｒｏｒａ　ＰｏｓｔｇｒｅＳＱＬ／１０以前</a:t>
              </a:r>
            </a:p>
            <a:p>
              <a:r>
                <a:rPr lang="ja-JP" altLang="en-US" sz="10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　Ａｍａｚｏｎ</a:t>
              </a:r>
              <a:r>
                <a:rPr lang="ja-JP" altLang="en-US" sz="1000" dirty="0">
                  <a:solidFill>
                    <a:schemeClr val="tx2">
                      <a:lumMod val="75000"/>
                    </a:schemeClr>
                  </a:solidFill>
                  <a:latin typeface="UD デジタル 教科書体 NK-B" panose="02020700000000000000" pitchFamily="18" charset="-128"/>
                  <a:ea typeface="UD デジタル 教科書体 NK-B" panose="02020700000000000000" pitchFamily="18" charset="-128"/>
                </a:rPr>
                <a:t>　Ａｕｒｏｒａ　ＰｏｓｔｇｒｅＳＱＬ／１１</a:t>
              </a:r>
            </a:p>
            <a:p>
              <a:endParaRPr lang="en-US" altLang="ja-JP" sz="1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endParaRPr lang="en-US" altLang="ja-JP" sz="1000" dirty="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sz="1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endParaRPr kumimoji="1" lang="ja-JP" altLang="en-US" sz="1000" dirty="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
          <p:nvSpPr>
            <p:cNvPr id="6" name="右矢印 5"/>
            <p:cNvSpPr/>
            <p:nvPr/>
          </p:nvSpPr>
          <p:spPr>
            <a:xfrm>
              <a:off x="6036832" y="1928192"/>
              <a:ext cx="252000" cy="247387"/>
            </a:xfrm>
            <a:prstGeom prst="right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a:off x="6041352" y="2925829"/>
              <a:ext cx="252000" cy="247387"/>
            </a:xfrm>
            <a:prstGeom prst="right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6036832" y="3939621"/>
              <a:ext cx="252000" cy="247387"/>
            </a:xfrm>
            <a:prstGeom prst="right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6048192" y="5255768"/>
              <a:ext cx="252000" cy="247387"/>
            </a:xfrm>
            <a:prstGeom prst="right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107504" y="1873224"/>
            <a:ext cx="5616624" cy="338554"/>
          </a:xfrm>
          <a:prstGeom prst="rect">
            <a:avLst/>
          </a:prstGeom>
          <a:noFill/>
        </p:spPr>
        <p:txBody>
          <a:bodyPr wrap="square" rtlCol="0">
            <a:spAutoFit/>
          </a:bodyPr>
          <a:lstStyle/>
          <a:p>
            <a:pPr algn="ctr"/>
            <a:r>
              <a:rPr kumimoji="1" lang="ja-JP" altLang="en-US" sz="1600" dirty="0" smtClean="0">
                <a:solidFill>
                  <a:schemeClr val="tx2">
                    <a:lumMod val="50000"/>
                  </a:schemeClr>
                </a:solidFill>
                <a:latin typeface="+mj-ea"/>
                <a:ea typeface="+mj-ea"/>
              </a:rPr>
              <a:t>選択肢の一覧（</a:t>
            </a:r>
            <a:r>
              <a:rPr kumimoji="1" lang="en-US" altLang="ja-JP" sz="1600" dirty="0" smtClean="0">
                <a:solidFill>
                  <a:schemeClr val="tx2">
                    <a:lumMod val="50000"/>
                  </a:schemeClr>
                </a:solidFill>
                <a:latin typeface="+mj-ea"/>
                <a:ea typeface="+mj-ea"/>
              </a:rPr>
              <a:t>88</a:t>
            </a:r>
            <a:r>
              <a:rPr kumimoji="1" lang="ja-JP" altLang="en-US" sz="1600" dirty="0" smtClean="0">
                <a:solidFill>
                  <a:schemeClr val="tx2">
                    <a:lumMod val="50000"/>
                  </a:schemeClr>
                </a:solidFill>
                <a:latin typeface="+mj-ea"/>
                <a:ea typeface="+mj-ea"/>
              </a:rPr>
              <a:t>種類）</a:t>
            </a:r>
            <a:endParaRPr kumimoji="1" lang="ja-JP" altLang="en-US" sz="1600" dirty="0">
              <a:solidFill>
                <a:schemeClr val="tx2">
                  <a:lumMod val="50000"/>
                </a:schemeClr>
              </a:solidFill>
              <a:latin typeface="+mj-ea"/>
              <a:ea typeface="+mj-ea"/>
            </a:endParaRPr>
          </a:p>
        </p:txBody>
      </p:sp>
    </p:spTree>
    <p:extLst>
      <p:ext uri="{BB962C8B-B14F-4D97-AF65-F5344CB8AC3E}">
        <p14:creationId xmlns:p14="http://schemas.microsoft.com/office/powerpoint/2010/main" val="2579918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571604" y="115888"/>
            <a:ext cx="7715304" cy="1584920"/>
          </a:xfrm>
          <a:prstGeom prst="roundRect">
            <a:avLst>
              <a:gd name="adj" fmla="val 659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UD デジタル 教科書体 N-B" panose="02020700000000000000" pitchFamily="17" charset="-128"/>
                <a:ea typeface="UD デジタル 教科書体 N-B" panose="02020700000000000000" pitchFamily="17" charset="-128"/>
              </a:rPr>
              <a:t>あなたが主として関っているシステム</a:t>
            </a:r>
            <a:r>
              <a:rPr lang="ja-JP" altLang="en-US" sz="2800" dirty="0" smtClean="0">
                <a:latin typeface="UD デジタル 教科書体 N-B" panose="02020700000000000000" pitchFamily="17" charset="-128"/>
                <a:ea typeface="UD デジタル 教科書体 N-B" panose="02020700000000000000" pitchFamily="17" charset="-128"/>
              </a:rPr>
              <a:t>の</a:t>
            </a:r>
            <a:endParaRPr lang="en-US" altLang="ja-JP" sz="2800" dirty="0" smtClean="0">
              <a:latin typeface="UD デジタル 教科書体 N-B" panose="02020700000000000000" pitchFamily="17" charset="-128"/>
              <a:ea typeface="UD デジタル 教科書体 N-B" panose="02020700000000000000" pitchFamily="17" charset="-128"/>
            </a:endParaRPr>
          </a:p>
          <a:p>
            <a:r>
              <a:rPr lang="ja-JP" altLang="en-US" sz="2800" dirty="0" smtClean="0">
                <a:latin typeface="UD デジタル 教科書体 N-B" panose="02020700000000000000" pitchFamily="17" charset="-128"/>
                <a:ea typeface="UD デジタル 教科書体 N-B" panose="02020700000000000000" pitchFamily="17" charset="-128"/>
              </a:rPr>
              <a:t>カテゴリ</a:t>
            </a:r>
            <a:r>
              <a:rPr lang="ja-JP" altLang="en-US" sz="2800" dirty="0">
                <a:latin typeface="UD デジタル 教科書体 N-B" panose="02020700000000000000" pitchFamily="17" charset="-128"/>
                <a:ea typeface="UD デジタル 教科書体 N-B" panose="02020700000000000000" pitchFamily="17" charset="-128"/>
              </a:rPr>
              <a:t>を一つ選択してください</a:t>
            </a:r>
            <a:r>
              <a:rPr lang="ja-JP" altLang="en-US" sz="2800" dirty="0" smtClean="0">
                <a:latin typeface="UD デジタル 教科書体 N-B" panose="02020700000000000000" pitchFamily="17" charset="-128"/>
                <a:ea typeface="UD デジタル 教科書体 N-B" panose="02020700000000000000" pitchFamily="17" charset="-128"/>
              </a:rPr>
              <a:t>。</a:t>
            </a:r>
            <a:r>
              <a:rPr lang="en-US" altLang="ja-JP" sz="2800" dirty="0" smtClean="0">
                <a:latin typeface="UD デジタル 教科書体 N-B" panose="02020700000000000000" pitchFamily="17" charset="-128"/>
                <a:ea typeface="UD デジタル 教科書体 N-B" panose="02020700000000000000" pitchFamily="17" charset="-128"/>
              </a:rPr>
              <a:t/>
            </a:r>
            <a:br>
              <a:rPr lang="en-US" altLang="ja-JP" sz="2800" dirty="0" smtClean="0">
                <a:latin typeface="UD デジタル 教科書体 N-B" panose="02020700000000000000" pitchFamily="17" charset="-128"/>
                <a:ea typeface="UD デジタル 教科書体 N-B" panose="02020700000000000000" pitchFamily="17" charset="-128"/>
              </a:rPr>
            </a:br>
            <a:r>
              <a:rPr lang="ja-JP" altLang="en-US" sz="2800" dirty="0" smtClean="0">
                <a:latin typeface="UD デジタル 教科書体 N-B" panose="02020700000000000000" pitchFamily="17" charset="-128"/>
                <a:ea typeface="UD デジタル 教科書体 N-B" panose="02020700000000000000" pitchFamily="17" charset="-128"/>
              </a:rPr>
              <a:t>（</a:t>
            </a:r>
            <a:r>
              <a:rPr lang="en-US" altLang="ja-JP" sz="2800" dirty="0" smtClean="0">
                <a:latin typeface="UD デジタル 教科書体 N-B" panose="02020700000000000000" pitchFamily="17" charset="-128"/>
                <a:ea typeface="UD デジタル 教科書体 N-B" panose="02020700000000000000" pitchFamily="17" charset="-128"/>
              </a:rPr>
              <a:t>RDB</a:t>
            </a:r>
            <a:r>
              <a:rPr lang="ja-JP" altLang="en-US" sz="2800" dirty="0" smtClean="0">
                <a:latin typeface="UD デジタル 教科書体 N-B" panose="02020700000000000000" pitchFamily="17" charset="-128"/>
                <a:ea typeface="UD デジタル 教科書体 N-B" panose="02020700000000000000" pitchFamily="17" charset="-128"/>
              </a:rPr>
              <a:t>のシステムの用途）</a:t>
            </a:r>
            <a:endParaRPr kumimoji="1" lang="ja-JP" altLang="en-US" sz="2800" dirty="0">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p:txBody>
      </p:sp>
      <p:pic>
        <p:nvPicPr>
          <p:cNvPr id="5" name="Picture 4" descr="https://er-static.s3.amazonaws.com/uploads/hosts/b6f2aaa00568cdbc02ddc0c1e194cd7947e3cd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20"/>
            <a:ext cx="1137623" cy="104092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5496" y="1196752"/>
            <a:ext cx="1440160" cy="523220"/>
          </a:xfrm>
          <a:prstGeom prst="rect">
            <a:avLst/>
          </a:prstGeom>
          <a:noFill/>
        </p:spPr>
        <p:txBody>
          <a:bodyPr wrap="square" rtlCol="0">
            <a:spAutoFit/>
          </a:bodyPr>
          <a:lstStyle/>
          <a:p>
            <a:r>
              <a:rPr kumimoji="1" lang="ja-JP" altLang="en-US" sz="2800" dirty="0" smtClean="0">
                <a:solidFill>
                  <a:schemeClr val="tx2">
                    <a:lumMod val="50000"/>
                  </a:schemeClr>
                </a:solidFill>
                <a:latin typeface="+mj-ea"/>
                <a:ea typeface="+mj-ea"/>
              </a:rPr>
              <a:t>質問❷：</a:t>
            </a:r>
            <a:endParaRPr kumimoji="1" lang="ja-JP" altLang="en-US" sz="2800" dirty="0">
              <a:solidFill>
                <a:schemeClr val="tx2">
                  <a:lumMod val="50000"/>
                </a:schemeClr>
              </a:solidFill>
              <a:latin typeface="+mj-ea"/>
              <a:ea typeface="+mj-ea"/>
            </a:endParaRPr>
          </a:p>
        </p:txBody>
      </p:sp>
      <p:sp>
        <p:nvSpPr>
          <p:cNvPr id="8" name="スライド番号プレースホルダ 5"/>
          <p:cNvSpPr>
            <a:spLocks noGrp="1"/>
          </p:cNvSpPr>
          <p:nvPr>
            <p:ph type="sldNum" sz="quarter" idx="4294967295"/>
          </p:nvPr>
        </p:nvSpPr>
        <p:spPr>
          <a:xfrm>
            <a:off x="8343813" y="58290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20</a:t>
            </a:fld>
            <a:endParaRPr kumimoji="1" lang="ja-JP" altLang="en-US" sz="7200" dirty="0">
              <a:solidFill>
                <a:schemeClr val="bg1">
                  <a:lumMod val="75000"/>
                </a:schemeClr>
              </a:solidFill>
              <a:latin typeface="+mj-lt"/>
            </a:endParaRPr>
          </a:p>
        </p:txBody>
      </p:sp>
      <p:graphicFrame>
        <p:nvGraphicFramePr>
          <p:cNvPr id="9" name="グラフ 8"/>
          <p:cNvGraphicFramePr>
            <a:graphicFrameLocks/>
          </p:cNvGraphicFramePr>
          <p:nvPr>
            <p:extLst>
              <p:ext uri="{D42A27DB-BD31-4B8C-83A1-F6EECF244321}">
                <p14:modId xmlns:p14="http://schemas.microsoft.com/office/powerpoint/2010/main" val="3846505386"/>
              </p:ext>
            </p:extLst>
          </p:nvPr>
        </p:nvGraphicFramePr>
        <p:xfrm>
          <a:off x="762879" y="1458362"/>
          <a:ext cx="8568952" cy="5138990"/>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92403" y="1916832"/>
            <a:ext cx="2031325" cy="4753273"/>
          </a:xfrm>
          <a:prstGeom prst="rect">
            <a:avLst/>
          </a:prstGeom>
          <a:noFill/>
        </p:spPr>
        <p:txBody>
          <a:bodyPr vert="eaVert" wrap="square" rtlCol="0">
            <a:spAutoFit/>
          </a:bodyPr>
          <a:lstStyle/>
          <a:p>
            <a:r>
              <a:rPr kumimoji="1" lang="ja-JP" altLang="en-US"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ＤＢが金融、製造、流通販売などにまんべんなく利用されていることや、ＩＴの基盤にもなくてはならないものになっている。</a:t>
            </a:r>
            <a:endParaRPr kumimoji="1" lang="en-US" altLang="ja-JP"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sz="2000" dirty="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その</a:t>
            </a:r>
            <a:r>
              <a:rPr lang="ja-JP" altLang="en-US"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一方で、セキュリティ（ログ管理・解析などと思われる）のような比較的新しい分野でも利用が拡大されている。</a:t>
            </a:r>
            <a:endParaRPr kumimoji="1" lang="en-US" altLang="ja-JP"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148385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07504" y="1983160"/>
            <a:ext cx="8928546" cy="4734701"/>
          </a:xfrm>
          <a:prstGeom prst="roundRect">
            <a:avLst>
              <a:gd name="adj" fmla="val 21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1571604" y="115888"/>
            <a:ext cx="7715304" cy="1584920"/>
          </a:xfrm>
          <a:prstGeom prst="roundRect">
            <a:avLst>
              <a:gd name="adj" fmla="val 659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UD デジタル 教科書体 N-B" panose="02020700000000000000" pitchFamily="17" charset="-128"/>
                <a:ea typeface="UD デジタル 教科書体 N-B" panose="02020700000000000000" pitchFamily="17" charset="-128"/>
              </a:rPr>
              <a:t>現在お使いの、</a:t>
            </a:r>
            <a:r>
              <a:rPr lang="ja-JP" altLang="en-US" sz="2800" dirty="0" smtClean="0">
                <a:latin typeface="UD デジタル 教科書体 N-B" panose="02020700000000000000" pitchFamily="17" charset="-128"/>
                <a:ea typeface="UD デジタル 教科書体 N-B" panose="02020700000000000000" pitchFamily="17" charset="-128"/>
              </a:rPr>
              <a:t>あるいは導入</a:t>
            </a:r>
            <a:r>
              <a:rPr lang="ja-JP" altLang="en-US" sz="2800" dirty="0">
                <a:latin typeface="UD デジタル 教科書体 N-B" panose="02020700000000000000" pitchFamily="17" charset="-128"/>
                <a:ea typeface="UD デジタル 教科書体 N-B" panose="02020700000000000000" pitchFamily="17" charset="-128"/>
              </a:rPr>
              <a:t>しようとして</a:t>
            </a:r>
            <a:r>
              <a:rPr lang="ja-JP" altLang="en-US" sz="2800" dirty="0" smtClean="0">
                <a:latin typeface="UD デジタル 教科書体 N-B" panose="02020700000000000000" pitchFamily="17" charset="-128"/>
                <a:ea typeface="UD デジタル 教科書体 N-B" panose="02020700000000000000" pitchFamily="17" charset="-128"/>
              </a:rPr>
              <a:t>いるＤＢが</a:t>
            </a:r>
            <a:r>
              <a:rPr lang="ja-JP" altLang="en-US" sz="2800" dirty="0">
                <a:latin typeface="UD デジタル 教科書体 N-B" panose="02020700000000000000" pitchFamily="17" charset="-128"/>
                <a:ea typeface="UD デジタル 教科書体 N-B" panose="02020700000000000000" pitchFamily="17" charset="-128"/>
              </a:rPr>
              <a:t>稼動する環境は以下のどちらにあたりますか</a:t>
            </a:r>
            <a:r>
              <a:rPr lang="ja-JP" altLang="en-US" sz="2800" dirty="0" smtClean="0">
                <a:latin typeface="UD デジタル 教科書体 N-B" panose="02020700000000000000" pitchFamily="17" charset="-128"/>
                <a:ea typeface="UD デジタル 教科書体 N-B" panose="02020700000000000000" pitchFamily="17" charset="-128"/>
              </a:rPr>
              <a:t>。</a:t>
            </a:r>
            <a:r>
              <a:rPr lang="ja-JP" altLang="en-US" sz="2000" dirty="0">
                <a:solidFill>
                  <a:srgbClr val="FFFF00"/>
                </a:solidFill>
                <a:latin typeface="UD デジタル 教科書体 N-B" panose="02020700000000000000" pitchFamily="17" charset="-128"/>
                <a:ea typeface="UD デジタル 教科書体 N-B" panose="02020700000000000000" pitchFamily="17" charset="-128"/>
              </a:rPr>
              <a:t>（すべて選択する形式</a:t>
            </a:r>
            <a:r>
              <a:rPr lang="en-US" altLang="ja-JP" sz="2000" dirty="0" smtClean="0">
                <a:solidFill>
                  <a:srgbClr val="FFFF00"/>
                </a:solidFill>
                <a:latin typeface="UD デジタル 教科書体 N-B" panose="02020700000000000000" pitchFamily="17" charset="-128"/>
                <a:ea typeface="UD デジタル 教科書体 N-B" panose="02020700000000000000" pitchFamily="17" charset="-128"/>
              </a:rPr>
              <a:t>/</a:t>
            </a:r>
            <a:r>
              <a:rPr lang="ja-JP" altLang="en-US" sz="2000" dirty="0">
                <a:solidFill>
                  <a:srgbClr val="FFFF00"/>
                </a:solidFill>
                <a:latin typeface="UD デジタル 教科書体 N-B" panose="02020700000000000000" pitchFamily="17" charset="-128"/>
                <a:ea typeface="UD デジタル 教科書体 N-B" panose="02020700000000000000" pitchFamily="17" charset="-128"/>
              </a:rPr>
              <a:t>有効回答</a:t>
            </a:r>
            <a:r>
              <a:rPr lang="ja-JP" altLang="en-US" sz="2000" dirty="0" smtClean="0">
                <a:solidFill>
                  <a:srgbClr val="FFFF00"/>
                </a:solidFill>
                <a:latin typeface="UD デジタル 教科書体 N-B" panose="02020700000000000000" pitchFamily="17" charset="-128"/>
                <a:ea typeface="UD デジタル 教科書体 N-B" panose="02020700000000000000" pitchFamily="17" charset="-128"/>
              </a:rPr>
              <a:t>：</a:t>
            </a:r>
            <a:r>
              <a:rPr lang="en-US" altLang="ja-JP" sz="2000" dirty="0" smtClean="0">
                <a:solidFill>
                  <a:srgbClr val="FFFF00"/>
                </a:solidFill>
                <a:latin typeface="UD デジタル 教科書体 N-B" panose="02020700000000000000" pitchFamily="17" charset="-128"/>
                <a:ea typeface="UD デジタル 教科書体 N-B" panose="02020700000000000000" pitchFamily="17" charset="-128"/>
              </a:rPr>
              <a:t>1,302</a:t>
            </a:r>
            <a:r>
              <a:rPr lang="ja-JP" altLang="en-US" sz="2000" dirty="0" smtClean="0">
                <a:solidFill>
                  <a:srgbClr val="FFFF00"/>
                </a:solidFill>
                <a:latin typeface="UD デジタル 教科書体 N-B" panose="02020700000000000000" pitchFamily="17" charset="-128"/>
                <a:ea typeface="UD デジタル 教科書体 N-B" panose="02020700000000000000" pitchFamily="17" charset="-128"/>
              </a:rPr>
              <a:t>件</a:t>
            </a:r>
            <a:r>
              <a:rPr lang="ja-JP" altLang="en-US" sz="2000" dirty="0">
                <a:solidFill>
                  <a:srgbClr val="FFFF00"/>
                </a:solidFill>
                <a:latin typeface="UD デジタル 教科書体 N-B" panose="02020700000000000000" pitchFamily="17" charset="-128"/>
                <a:ea typeface="UD デジタル 教科書体 N-B" panose="02020700000000000000" pitchFamily="17" charset="-128"/>
              </a:rPr>
              <a:t>）</a:t>
            </a:r>
            <a:endParaRPr lang="ja-JP" altLang="en-US" sz="2000" dirty="0">
              <a:solidFill>
                <a:srgbClr val="FFFF00"/>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p:txBody>
      </p:sp>
      <p:pic>
        <p:nvPicPr>
          <p:cNvPr id="5" name="Picture 4" descr="https://er-static.s3.amazonaws.com/uploads/hosts/b6f2aaa00568cdbc02ddc0c1e194cd7947e3cd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20"/>
            <a:ext cx="1137623" cy="104092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5496" y="1196752"/>
            <a:ext cx="1440160" cy="523220"/>
          </a:xfrm>
          <a:prstGeom prst="rect">
            <a:avLst/>
          </a:prstGeom>
          <a:noFill/>
        </p:spPr>
        <p:txBody>
          <a:bodyPr wrap="square" rtlCol="0">
            <a:spAutoFit/>
          </a:bodyPr>
          <a:lstStyle/>
          <a:p>
            <a:r>
              <a:rPr kumimoji="1" lang="ja-JP" altLang="en-US" sz="2800" dirty="0" smtClean="0">
                <a:solidFill>
                  <a:schemeClr val="tx2">
                    <a:lumMod val="50000"/>
                  </a:schemeClr>
                </a:solidFill>
                <a:latin typeface="+mj-ea"/>
                <a:ea typeface="+mj-ea"/>
              </a:rPr>
              <a:t>質問❸：</a:t>
            </a:r>
            <a:endParaRPr kumimoji="1" lang="ja-JP" altLang="en-US" sz="2800" dirty="0">
              <a:solidFill>
                <a:schemeClr val="tx2">
                  <a:lumMod val="50000"/>
                </a:schemeClr>
              </a:solidFill>
              <a:latin typeface="+mj-ea"/>
              <a:ea typeface="+mj-ea"/>
            </a:endParaRPr>
          </a:p>
        </p:txBody>
      </p:sp>
      <p:graphicFrame>
        <p:nvGraphicFramePr>
          <p:cNvPr id="16" name="グラフ 15"/>
          <p:cNvGraphicFramePr>
            <a:graphicFrameLocks/>
          </p:cNvGraphicFramePr>
          <p:nvPr>
            <p:extLst>
              <p:ext uri="{D42A27DB-BD31-4B8C-83A1-F6EECF244321}">
                <p14:modId xmlns:p14="http://schemas.microsoft.com/office/powerpoint/2010/main" val="2733621384"/>
              </p:ext>
            </p:extLst>
          </p:nvPr>
        </p:nvGraphicFramePr>
        <p:xfrm>
          <a:off x="251520" y="1988840"/>
          <a:ext cx="8838728"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8" name="スライド番号プレースホルダ 5"/>
          <p:cNvSpPr>
            <a:spLocks noGrp="1"/>
          </p:cNvSpPr>
          <p:nvPr>
            <p:ph type="sldNum" sz="quarter" idx="4294967295"/>
          </p:nvPr>
        </p:nvSpPr>
        <p:spPr>
          <a:xfrm>
            <a:off x="8343813" y="5973087"/>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21</a:t>
            </a:fld>
            <a:endParaRPr kumimoji="1" lang="ja-JP" altLang="en-US" sz="7200" dirty="0">
              <a:solidFill>
                <a:schemeClr val="bg1">
                  <a:lumMod val="75000"/>
                </a:schemeClr>
              </a:solidFill>
              <a:latin typeface="+mj-lt"/>
            </a:endParaRPr>
          </a:p>
        </p:txBody>
      </p:sp>
      <p:sp>
        <p:nvSpPr>
          <p:cNvPr id="17" name="テキスト ボックス 16"/>
          <p:cNvSpPr txBox="1"/>
          <p:nvPr/>
        </p:nvSpPr>
        <p:spPr>
          <a:xfrm>
            <a:off x="4174032" y="4831232"/>
            <a:ext cx="1296144" cy="523220"/>
          </a:xfrm>
          <a:prstGeom prst="rect">
            <a:avLst/>
          </a:prstGeom>
          <a:noFill/>
        </p:spPr>
        <p:txBody>
          <a:bodyPr wrap="square" rtlCol="0">
            <a:spAutoFit/>
          </a:bodyPr>
          <a:lstStyle/>
          <a:p>
            <a:pPr algn="ctr"/>
            <a:r>
              <a:rPr kumimoji="1" lang="en-US" altLang="ja-JP" sz="2800" dirty="0" smtClean="0">
                <a:solidFill>
                  <a:schemeClr val="accent3">
                    <a:lumMod val="50000"/>
                  </a:schemeClr>
                </a:solidFill>
                <a:latin typeface="UD デジタル 教科書体 N-B" panose="02020700000000000000" pitchFamily="17" charset="-128"/>
                <a:ea typeface="UD デジタル 教科書体 N-B" panose="02020700000000000000" pitchFamily="17" charset="-128"/>
              </a:rPr>
              <a:t>143</a:t>
            </a:r>
            <a:r>
              <a:rPr kumimoji="1" lang="ja-JP" altLang="en-US" sz="2800" dirty="0" smtClean="0">
                <a:solidFill>
                  <a:schemeClr val="accent3">
                    <a:lumMod val="50000"/>
                  </a:schemeClr>
                </a:solidFill>
                <a:latin typeface="UD デジタル 教科書体 N-B" panose="02020700000000000000" pitchFamily="17" charset="-128"/>
                <a:ea typeface="UD デジタル 教科書体 N-B" panose="02020700000000000000" pitchFamily="17" charset="-128"/>
              </a:rPr>
              <a:t>件</a:t>
            </a:r>
            <a:endParaRPr kumimoji="1" lang="ja-JP" altLang="en-US" sz="2800" dirty="0">
              <a:solidFill>
                <a:schemeClr val="accent3">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18" name="テキスト ボックス 17"/>
          <p:cNvSpPr txBox="1"/>
          <p:nvPr/>
        </p:nvSpPr>
        <p:spPr>
          <a:xfrm>
            <a:off x="2533056" y="3927376"/>
            <a:ext cx="1296144" cy="523220"/>
          </a:xfrm>
          <a:prstGeom prst="rect">
            <a:avLst/>
          </a:prstGeom>
          <a:noFill/>
        </p:spPr>
        <p:txBody>
          <a:bodyPr wrap="square" rtlCol="0">
            <a:spAutoFit/>
          </a:bodyPr>
          <a:lstStyle/>
          <a:p>
            <a:pPr algn="ctr"/>
            <a:r>
              <a:rPr kumimoji="1" lang="en-US" altLang="ja-JP" sz="2800" dirty="0" smtClean="0">
                <a:solidFill>
                  <a:schemeClr val="accent6">
                    <a:lumMod val="75000"/>
                  </a:schemeClr>
                </a:solidFill>
                <a:latin typeface="UD デジタル 教科書体 N-B" panose="02020700000000000000" pitchFamily="17" charset="-128"/>
                <a:ea typeface="UD デジタル 教科書体 N-B" panose="02020700000000000000" pitchFamily="17" charset="-128"/>
              </a:rPr>
              <a:t>227</a:t>
            </a:r>
            <a:r>
              <a:rPr kumimoji="1" lang="ja-JP" altLang="en-US" sz="2800" dirty="0" smtClean="0">
                <a:solidFill>
                  <a:schemeClr val="accent6">
                    <a:lumMod val="75000"/>
                  </a:schemeClr>
                </a:solidFill>
                <a:latin typeface="UD デジタル 教科書体 N-B" panose="02020700000000000000" pitchFamily="17" charset="-128"/>
                <a:ea typeface="UD デジタル 教科書体 N-B" panose="02020700000000000000" pitchFamily="17" charset="-128"/>
              </a:rPr>
              <a:t>件</a:t>
            </a:r>
            <a:endParaRPr kumimoji="1" lang="ja-JP" altLang="en-US" sz="2800" dirty="0">
              <a:solidFill>
                <a:schemeClr val="accent6">
                  <a:lumMod val="75000"/>
                </a:schemeClr>
              </a:solidFill>
              <a:latin typeface="UD デジタル 教科書体 N-B" panose="02020700000000000000" pitchFamily="17" charset="-128"/>
              <a:ea typeface="UD デジタル 教科書体 N-B" panose="02020700000000000000" pitchFamily="17" charset="-128"/>
            </a:endParaRPr>
          </a:p>
        </p:txBody>
      </p:sp>
      <p:sp>
        <p:nvSpPr>
          <p:cNvPr id="19" name="テキスト ボックス 18"/>
          <p:cNvSpPr txBox="1"/>
          <p:nvPr/>
        </p:nvSpPr>
        <p:spPr>
          <a:xfrm>
            <a:off x="855984" y="1983160"/>
            <a:ext cx="1296144" cy="523220"/>
          </a:xfrm>
          <a:prstGeom prst="rect">
            <a:avLst/>
          </a:prstGeom>
          <a:noFill/>
        </p:spPr>
        <p:txBody>
          <a:bodyPr wrap="square" rtlCol="0">
            <a:spAutoFit/>
          </a:bodyPr>
          <a:lstStyle/>
          <a:p>
            <a:pPr algn="ctr"/>
            <a:r>
              <a:rPr kumimoji="1" lang="en-US" altLang="ja-JP" sz="2800" dirty="0" smtClean="0">
                <a:solidFill>
                  <a:schemeClr val="tx2">
                    <a:lumMod val="50000"/>
                  </a:schemeClr>
                </a:solidFill>
                <a:latin typeface="UD デジタル 教科書体 N-B" panose="02020700000000000000" pitchFamily="17" charset="-128"/>
                <a:ea typeface="UD デジタル 教科書体 N-B" panose="02020700000000000000" pitchFamily="17" charset="-128"/>
              </a:rPr>
              <a:t>423</a:t>
            </a:r>
            <a:r>
              <a:rPr kumimoji="1" lang="ja-JP" altLang="en-US" sz="2800" dirty="0" smtClean="0">
                <a:solidFill>
                  <a:schemeClr val="tx2">
                    <a:lumMod val="50000"/>
                  </a:schemeClr>
                </a:solidFill>
                <a:latin typeface="UD デジタル 教科書体 N-B" panose="02020700000000000000" pitchFamily="17" charset="-128"/>
                <a:ea typeface="UD デジタル 教科書体 N-B" panose="02020700000000000000" pitchFamily="17" charset="-128"/>
              </a:rPr>
              <a:t>件</a:t>
            </a:r>
            <a:endParaRPr kumimoji="1" lang="ja-JP" altLang="en-US" sz="2800" dirty="0">
              <a:solidFill>
                <a:schemeClr val="tx2">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20" name="テキスト ボックス 19"/>
          <p:cNvSpPr txBox="1"/>
          <p:nvPr/>
        </p:nvSpPr>
        <p:spPr>
          <a:xfrm>
            <a:off x="9828584" y="2219884"/>
            <a:ext cx="1296144" cy="523220"/>
          </a:xfrm>
          <a:prstGeom prst="rect">
            <a:avLst/>
          </a:prstGeom>
          <a:noFill/>
        </p:spPr>
        <p:txBody>
          <a:bodyPr wrap="square" rtlCol="0">
            <a:spAutoFit/>
          </a:bodyPr>
          <a:lstStyle/>
          <a:p>
            <a:pPr algn="ctr"/>
            <a:r>
              <a:rPr kumimoji="1" lang="en-US" altLang="ja-JP" sz="2800" dirty="0" smtClean="0">
                <a:solidFill>
                  <a:schemeClr val="tx1">
                    <a:lumMod val="65000"/>
                    <a:lumOff val="35000"/>
                  </a:schemeClr>
                </a:solidFill>
                <a:latin typeface="UD デジタル 教科書体 N-B" panose="02020700000000000000" pitchFamily="17" charset="-128"/>
                <a:ea typeface="UD デジタル 教科書体 N-B" panose="02020700000000000000" pitchFamily="17" charset="-128"/>
              </a:rPr>
              <a:t>734</a:t>
            </a:r>
            <a:r>
              <a:rPr kumimoji="1" lang="ja-JP" altLang="en-US" sz="2800" dirty="0" smtClean="0">
                <a:solidFill>
                  <a:schemeClr val="tx1">
                    <a:lumMod val="65000"/>
                    <a:lumOff val="35000"/>
                  </a:schemeClr>
                </a:solidFill>
                <a:latin typeface="UD デジタル 教科書体 N-B" panose="02020700000000000000" pitchFamily="17" charset="-128"/>
                <a:ea typeface="UD デジタル 教科書体 N-B" panose="02020700000000000000" pitchFamily="17" charset="-128"/>
              </a:rPr>
              <a:t>件</a:t>
            </a:r>
            <a:endParaRPr kumimoji="1" lang="ja-JP" altLang="en-US" sz="2800" dirty="0">
              <a:solidFill>
                <a:schemeClr val="tx1">
                  <a:lumMod val="65000"/>
                  <a:lumOff val="35000"/>
                </a:schemeClr>
              </a:solidFill>
              <a:latin typeface="UD デジタル 教科書体 N-B" panose="02020700000000000000" pitchFamily="17" charset="-128"/>
              <a:ea typeface="UD デジタル 教科書体 N-B" panose="02020700000000000000" pitchFamily="17" charset="-128"/>
            </a:endParaRPr>
          </a:p>
        </p:txBody>
      </p:sp>
      <p:sp>
        <p:nvSpPr>
          <p:cNvPr id="21" name="テキスト ボックス 20"/>
          <p:cNvSpPr txBox="1"/>
          <p:nvPr/>
        </p:nvSpPr>
        <p:spPr>
          <a:xfrm>
            <a:off x="5813176" y="4812068"/>
            <a:ext cx="1296144" cy="523220"/>
          </a:xfrm>
          <a:prstGeom prst="rect">
            <a:avLst/>
          </a:prstGeom>
          <a:noFill/>
        </p:spPr>
        <p:txBody>
          <a:bodyPr wrap="square" rtlCol="0">
            <a:spAutoFit/>
          </a:bodyPr>
          <a:lstStyle/>
          <a:p>
            <a:pPr algn="ctr"/>
            <a:r>
              <a:rPr kumimoji="1" lang="en-US" altLang="ja-JP" sz="2800" dirty="0" smtClean="0">
                <a:solidFill>
                  <a:schemeClr val="accent5">
                    <a:lumMod val="50000"/>
                  </a:schemeClr>
                </a:solidFill>
                <a:latin typeface="UD デジタル 教科書体 N-B" panose="02020700000000000000" pitchFamily="17" charset="-128"/>
                <a:ea typeface="UD デジタル 教科書体 N-B" panose="02020700000000000000" pitchFamily="17" charset="-128"/>
              </a:rPr>
              <a:t>141</a:t>
            </a:r>
            <a:r>
              <a:rPr kumimoji="1" lang="ja-JP" altLang="en-US" sz="2800" dirty="0" smtClean="0">
                <a:solidFill>
                  <a:schemeClr val="accent5">
                    <a:lumMod val="50000"/>
                  </a:schemeClr>
                </a:solidFill>
                <a:latin typeface="UD デジタル 教科書体 N-B" panose="02020700000000000000" pitchFamily="17" charset="-128"/>
                <a:ea typeface="UD デジタル 教科書体 N-B" panose="02020700000000000000" pitchFamily="17" charset="-128"/>
              </a:rPr>
              <a:t>件</a:t>
            </a:r>
            <a:endParaRPr kumimoji="1" lang="ja-JP" altLang="en-US" sz="2800" dirty="0">
              <a:solidFill>
                <a:schemeClr val="accent5">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22" name="テキスト ボックス 21"/>
          <p:cNvSpPr txBox="1"/>
          <p:nvPr/>
        </p:nvSpPr>
        <p:spPr>
          <a:xfrm>
            <a:off x="7459832" y="2532656"/>
            <a:ext cx="1296144" cy="523220"/>
          </a:xfrm>
          <a:prstGeom prst="rect">
            <a:avLst/>
          </a:prstGeom>
          <a:noFill/>
        </p:spPr>
        <p:txBody>
          <a:bodyPr wrap="square" rtlCol="0">
            <a:spAutoFit/>
          </a:bodyPr>
          <a:lstStyle/>
          <a:p>
            <a:pPr algn="ctr"/>
            <a:r>
              <a:rPr kumimoji="1" lang="en-US" altLang="ja-JP" sz="2800" dirty="0" smtClean="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368</a:t>
            </a:r>
            <a:r>
              <a:rPr kumimoji="1" lang="ja-JP" altLang="en-US" sz="2800" dirty="0" smtClean="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件</a:t>
            </a:r>
            <a:endParaRPr kumimoji="1" lang="ja-JP" altLang="en-US" sz="28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endParaRPr>
          </a:p>
        </p:txBody>
      </p:sp>
      <p:sp>
        <p:nvSpPr>
          <p:cNvPr id="23" name="テキスト ボックス 1"/>
          <p:cNvSpPr txBox="1"/>
          <p:nvPr/>
        </p:nvSpPr>
        <p:spPr>
          <a:xfrm rot="16200000">
            <a:off x="6713327" y="4962016"/>
            <a:ext cx="3096344" cy="3978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smtClean="0">
                <a:solidFill>
                  <a:schemeClr val="bg1"/>
                </a:solidFill>
                <a:latin typeface="UD デジタル 教科書体 NK-B" panose="02020700000000000000" pitchFamily="18" charset="-128"/>
                <a:ea typeface="UD デジタル 教科書体 NK-B" panose="02020700000000000000" pitchFamily="18" charset="-128"/>
              </a:rPr>
              <a:t>把握していない・未定</a:t>
            </a:r>
            <a:endParaRPr lang="ja-JP" altLang="en-US" sz="20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2051720" y="1700808"/>
            <a:ext cx="6840885" cy="1754326"/>
          </a:xfrm>
          <a:prstGeom prst="rect">
            <a:avLst/>
          </a:prstGeom>
          <a:noFill/>
        </p:spPr>
        <p:txBody>
          <a:bodyPr wrap="square" rtlCol="0">
            <a:spAutoFit/>
          </a:bodyPr>
          <a:lstStyle/>
          <a:p>
            <a:r>
              <a:rPr kumimoji="1"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以前は、ＤＢにおいては</a:t>
            </a:r>
            <a:r>
              <a:rPr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クラウド利用などあり得ないと言われていたが、現在では、ＤＢの</a:t>
            </a:r>
            <a:r>
              <a:rPr lang="en-US" altLang="ja-JP"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3</a:t>
            </a:r>
            <a:r>
              <a:rPr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割近くがクラウド環境で動作している。ただし、ＤＢがどのような環境で稼働しているかを把握できていないと回答した方がクラウド利用者以上に多い。</a:t>
            </a:r>
            <a:endParaRPr lang="en-US" altLang="ja-JP"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回答者は全員技術者であり、非ＤＢ技術者に</a:t>
            </a:r>
            <a:r>
              <a:rPr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とってＤＢは</a:t>
            </a:r>
            <a:endParaRPr lang="en-US" altLang="ja-JP"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ブラックボックス</a:t>
            </a:r>
            <a:r>
              <a:rPr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と言える存在なのかも</a:t>
            </a:r>
            <a:r>
              <a:rPr lang="ja-JP" altLang="en-US"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しれません。</a:t>
            </a:r>
            <a:endParaRPr lang="en-US" altLang="ja-JP"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50574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571604" y="115888"/>
            <a:ext cx="7715304" cy="1584920"/>
          </a:xfrm>
          <a:prstGeom prst="roundRect">
            <a:avLst>
              <a:gd name="adj" fmla="val 659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latin typeface="UD デジタル 教科書体 N-B" panose="02020700000000000000" pitchFamily="17" charset="-128"/>
                <a:ea typeface="UD デジタル 教科書体 N-B" panose="02020700000000000000" pitchFamily="17" charset="-128"/>
              </a:rPr>
              <a:t>ＤＢの</a:t>
            </a:r>
            <a:r>
              <a:rPr lang="ja-JP" altLang="en-US" sz="2800" dirty="0">
                <a:latin typeface="UD デジタル 教科書体 N-B" panose="02020700000000000000" pitchFamily="17" charset="-128"/>
                <a:ea typeface="UD デジタル 教科書体 N-B" panose="02020700000000000000" pitchFamily="17" charset="-128"/>
              </a:rPr>
              <a:t>移行を実施あるいは</a:t>
            </a:r>
            <a:r>
              <a:rPr lang="ja-JP" altLang="en-US" sz="2800" dirty="0" smtClean="0">
                <a:latin typeface="UD デジタル 教科書体 N-B" panose="02020700000000000000" pitchFamily="17" charset="-128"/>
                <a:ea typeface="UD デジタル 教科書体 N-B" panose="02020700000000000000" pitchFamily="17" charset="-128"/>
              </a:rPr>
              <a:t>検討した</a:t>
            </a:r>
            <a:r>
              <a:rPr lang="ja-JP" altLang="en-US" sz="2800" dirty="0">
                <a:latin typeface="UD デジタル 教科書体 N-B" panose="02020700000000000000" pitchFamily="17" charset="-128"/>
                <a:ea typeface="UD デジタル 教科書体 N-B" panose="02020700000000000000" pitchFamily="17" charset="-128"/>
              </a:rPr>
              <a:t>こと</a:t>
            </a:r>
            <a:r>
              <a:rPr lang="ja-JP" altLang="en-US" sz="2800" dirty="0" smtClean="0">
                <a:latin typeface="UD デジタル 教科書体 N-B" panose="02020700000000000000" pitchFamily="17" charset="-128"/>
                <a:ea typeface="UD デジタル 教科書体 N-B" panose="02020700000000000000" pitchFamily="17" charset="-128"/>
              </a:rPr>
              <a:t>は</a:t>
            </a:r>
            <a:r>
              <a:rPr lang="en-US" altLang="ja-JP" sz="2800" dirty="0" smtClean="0">
                <a:latin typeface="UD デジタル 教科書体 N-B" panose="02020700000000000000" pitchFamily="17" charset="-128"/>
                <a:ea typeface="UD デジタル 教科書体 N-B" panose="02020700000000000000" pitchFamily="17" charset="-128"/>
              </a:rPr>
              <a:t/>
            </a:r>
            <a:br>
              <a:rPr lang="en-US" altLang="ja-JP" sz="2800" dirty="0" smtClean="0">
                <a:latin typeface="UD デジタル 教科書体 N-B" panose="02020700000000000000" pitchFamily="17" charset="-128"/>
                <a:ea typeface="UD デジタル 教科書体 N-B" panose="02020700000000000000" pitchFamily="17" charset="-128"/>
              </a:rPr>
            </a:br>
            <a:r>
              <a:rPr lang="ja-JP" altLang="en-US" sz="2800" dirty="0" smtClean="0">
                <a:latin typeface="UD デジタル 教科書体 N-B" panose="02020700000000000000" pitchFamily="17" charset="-128"/>
                <a:ea typeface="UD デジタル 教科書体 N-B" panose="02020700000000000000" pitchFamily="17" charset="-128"/>
              </a:rPr>
              <a:t>あります</a:t>
            </a:r>
            <a:r>
              <a:rPr lang="ja-JP" altLang="en-US" sz="2800" dirty="0">
                <a:latin typeface="UD デジタル 教科書体 N-B" panose="02020700000000000000" pitchFamily="17" charset="-128"/>
                <a:ea typeface="UD デジタル 教科書体 N-B" panose="02020700000000000000" pitchFamily="17" charset="-128"/>
              </a:rPr>
              <a:t>か</a:t>
            </a:r>
            <a:r>
              <a:rPr lang="ja-JP" altLang="en-US" sz="2800" dirty="0" smtClean="0">
                <a:latin typeface="UD デジタル 教科書体 N-B" panose="02020700000000000000" pitchFamily="17" charset="-128"/>
                <a:ea typeface="UD デジタル 教科書体 N-B" panose="02020700000000000000" pitchFamily="17" charset="-128"/>
              </a:rPr>
              <a:t>。</a:t>
            </a:r>
            <a:r>
              <a:rPr lang="en-US" altLang="ja-JP" sz="2800" dirty="0" smtClean="0">
                <a:latin typeface="UD デジタル 教科書体 N-B" panose="02020700000000000000" pitchFamily="17" charset="-128"/>
                <a:ea typeface="UD デジタル 教科書体 N-B" panose="02020700000000000000" pitchFamily="17" charset="-128"/>
              </a:rPr>
              <a:t/>
            </a:r>
            <a:br>
              <a:rPr lang="en-US" altLang="ja-JP" sz="2800" dirty="0" smtClean="0">
                <a:latin typeface="UD デジタル 教科書体 N-B" panose="02020700000000000000" pitchFamily="17" charset="-128"/>
                <a:ea typeface="UD デジタル 教科書体 N-B" panose="02020700000000000000" pitchFamily="17" charset="-128"/>
              </a:rPr>
            </a:br>
            <a:r>
              <a:rPr lang="ja-JP" altLang="en-US" sz="2800" dirty="0" smtClean="0">
                <a:latin typeface="UD デジタル 教科書体 N-B" panose="02020700000000000000" pitchFamily="17" charset="-128"/>
                <a:ea typeface="UD デジタル 教科書体 N-B" panose="02020700000000000000" pitchFamily="17" charset="-128"/>
              </a:rPr>
              <a:t>ある</a:t>
            </a:r>
            <a:r>
              <a:rPr lang="ja-JP" altLang="en-US" sz="2800" dirty="0">
                <a:latin typeface="UD デジタル 教科書体 N-B" panose="02020700000000000000" pitchFamily="17" charset="-128"/>
                <a:ea typeface="UD デジタル 教科書体 N-B" panose="02020700000000000000" pitchFamily="17" charset="-128"/>
              </a:rPr>
              <a:t>方は、その</a:t>
            </a:r>
            <a:r>
              <a:rPr lang="ja-JP" altLang="en-US" sz="2800" dirty="0" smtClean="0">
                <a:latin typeface="UD デジタル 教科書体 N-B" panose="02020700000000000000" pitchFamily="17" charset="-128"/>
                <a:ea typeface="UD デジタル 教科書体 N-B" panose="02020700000000000000" pitchFamily="17" charset="-128"/>
              </a:rPr>
              <a:t>主目的</a:t>
            </a:r>
            <a:r>
              <a:rPr lang="ja-JP" altLang="en-US" sz="2800" dirty="0">
                <a:latin typeface="UD デジタル 教科書体 N-B" panose="02020700000000000000" pitchFamily="17" charset="-128"/>
                <a:ea typeface="UD デジタル 教科書体 N-B" panose="02020700000000000000" pitchFamily="17" charset="-128"/>
              </a:rPr>
              <a:t>は何ですか</a:t>
            </a:r>
            <a:r>
              <a:rPr lang="ja-JP" altLang="en-US" sz="2800" dirty="0" smtClean="0">
                <a:latin typeface="UD デジタル 教科書体 N-B" panose="02020700000000000000" pitchFamily="17" charset="-128"/>
                <a:ea typeface="UD デジタル 教科書体 N-B" panose="02020700000000000000" pitchFamily="17" charset="-128"/>
              </a:rPr>
              <a:t>。</a:t>
            </a:r>
            <a:endParaRPr lang="ja-JP" altLang="en-US" sz="2000" dirty="0">
              <a:solidFill>
                <a:srgbClr val="FFFF00"/>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p:txBody>
      </p:sp>
      <p:pic>
        <p:nvPicPr>
          <p:cNvPr id="5" name="Picture 4" descr="https://er-static.s3.amazonaws.com/uploads/hosts/b6f2aaa00568cdbc02ddc0c1e194cd7947e3cd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20"/>
            <a:ext cx="1137623" cy="104092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5496" y="1196752"/>
            <a:ext cx="1440160" cy="523220"/>
          </a:xfrm>
          <a:prstGeom prst="rect">
            <a:avLst/>
          </a:prstGeom>
          <a:noFill/>
        </p:spPr>
        <p:txBody>
          <a:bodyPr wrap="square" rtlCol="0">
            <a:spAutoFit/>
          </a:bodyPr>
          <a:lstStyle/>
          <a:p>
            <a:r>
              <a:rPr kumimoji="1" lang="ja-JP" altLang="en-US" sz="2800" dirty="0" smtClean="0">
                <a:solidFill>
                  <a:schemeClr val="tx2">
                    <a:lumMod val="50000"/>
                  </a:schemeClr>
                </a:solidFill>
                <a:latin typeface="+mj-ea"/>
                <a:ea typeface="+mj-ea"/>
              </a:rPr>
              <a:t>質問❹：</a:t>
            </a:r>
            <a:endParaRPr kumimoji="1" lang="ja-JP" altLang="en-US" sz="2800" dirty="0">
              <a:solidFill>
                <a:schemeClr val="tx2">
                  <a:lumMod val="50000"/>
                </a:schemeClr>
              </a:solidFill>
              <a:latin typeface="+mj-ea"/>
              <a:ea typeface="+mj-ea"/>
            </a:endParaRPr>
          </a:p>
        </p:txBody>
      </p:sp>
      <p:sp>
        <p:nvSpPr>
          <p:cNvPr id="8" name="スライド番号プレースホルダ 5"/>
          <p:cNvSpPr>
            <a:spLocks noGrp="1"/>
          </p:cNvSpPr>
          <p:nvPr>
            <p:ph type="sldNum" sz="quarter" idx="4294967295"/>
          </p:nvPr>
        </p:nvSpPr>
        <p:spPr>
          <a:xfrm>
            <a:off x="8343813" y="58290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22</a:t>
            </a:fld>
            <a:endParaRPr kumimoji="1" lang="ja-JP" altLang="en-US" sz="7200" dirty="0">
              <a:solidFill>
                <a:schemeClr val="bg1">
                  <a:lumMod val="75000"/>
                </a:schemeClr>
              </a:solidFill>
              <a:latin typeface="+mj-lt"/>
            </a:endParaRPr>
          </a:p>
        </p:txBody>
      </p:sp>
      <p:graphicFrame>
        <p:nvGraphicFramePr>
          <p:cNvPr id="6" name="グラフ 5"/>
          <p:cNvGraphicFramePr>
            <a:graphicFrameLocks/>
          </p:cNvGraphicFramePr>
          <p:nvPr>
            <p:extLst>
              <p:ext uri="{D42A27DB-BD31-4B8C-83A1-F6EECF244321}">
                <p14:modId xmlns:p14="http://schemas.microsoft.com/office/powerpoint/2010/main" val="1131566743"/>
              </p:ext>
            </p:extLst>
          </p:nvPr>
        </p:nvGraphicFramePr>
        <p:xfrm>
          <a:off x="1872654" y="1916833"/>
          <a:ext cx="6336704" cy="482528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2808758" y="4005064"/>
            <a:ext cx="1800200" cy="769441"/>
          </a:xfrm>
          <a:prstGeom prst="rect">
            <a:avLst/>
          </a:prstGeom>
          <a:noFill/>
        </p:spPr>
        <p:txBody>
          <a:bodyPr wrap="square" rtlCol="0">
            <a:spAutoFit/>
          </a:bodyPr>
          <a:lstStyle/>
          <a:p>
            <a:r>
              <a:rPr kumimoji="1" lang="ja-JP" altLang="en-US" sz="4400" dirty="0" smtClean="0">
                <a:solidFill>
                  <a:schemeClr val="bg1"/>
                </a:solidFill>
                <a:latin typeface="UD デジタル 教科書体 N-B" panose="02020700000000000000" pitchFamily="17" charset="-128"/>
                <a:ea typeface="UD デジタル 教科書体 N-B" panose="02020700000000000000" pitchFamily="17" charset="-128"/>
              </a:rPr>
              <a:t>ない</a:t>
            </a:r>
            <a:endParaRPr kumimoji="1" lang="ja-JP" altLang="en-US" sz="440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3" name="正方形/長方形 2"/>
          <p:cNvSpPr/>
          <p:nvPr/>
        </p:nvSpPr>
        <p:spPr>
          <a:xfrm>
            <a:off x="6085630" y="1988840"/>
            <a:ext cx="2518818" cy="584775"/>
          </a:xfrm>
          <a:prstGeom prst="rect">
            <a:avLst/>
          </a:prstGeom>
        </p:spPr>
        <p:txBody>
          <a:bodyPr wrap="square">
            <a:spAutoFit/>
          </a:bodyPr>
          <a:lstStyle/>
          <a:p>
            <a:r>
              <a:rPr lang="ja-JP" altLang="en-US" sz="3200" dirty="0" smtClean="0">
                <a:solidFill>
                  <a:schemeClr val="tx2">
                    <a:lumMod val="75000"/>
                  </a:schemeClr>
                </a:solidFill>
                <a:latin typeface="UD デジタル 教科書体 N-B" panose="02020700000000000000" pitchFamily="17" charset="-128"/>
                <a:ea typeface="UD デジタル 教科書体 N-B" panose="02020700000000000000" pitchFamily="17" charset="-128"/>
              </a:rPr>
              <a:t>コスト低減</a:t>
            </a:r>
            <a:endParaRPr lang="ja-JP" altLang="en-US" sz="3200" dirty="0">
              <a:solidFill>
                <a:schemeClr val="tx2">
                  <a:lumMod val="75000"/>
                </a:schemeClr>
              </a:solidFill>
              <a:latin typeface="UD デジタル 教科書体 N-B" panose="02020700000000000000" pitchFamily="17" charset="-128"/>
              <a:ea typeface="UD デジタル 教科書体 N-B" panose="02020700000000000000" pitchFamily="17" charset="-128"/>
            </a:endParaRPr>
          </a:p>
        </p:txBody>
      </p:sp>
      <p:sp>
        <p:nvSpPr>
          <p:cNvPr id="11" name="正方形/長方形 10"/>
          <p:cNvSpPr/>
          <p:nvPr/>
        </p:nvSpPr>
        <p:spPr>
          <a:xfrm>
            <a:off x="6876256" y="4932457"/>
            <a:ext cx="2267744" cy="584775"/>
          </a:xfrm>
          <a:prstGeom prst="rect">
            <a:avLst/>
          </a:prstGeom>
        </p:spPr>
        <p:txBody>
          <a:bodyPr wrap="square">
            <a:spAutoFit/>
          </a:bodyPr>
          <a:lstStyle/>
          <a:p>
            <a:r>
              <a:rPr lang="ja-JP" altLang="en-US" sz="3200" dirty="0" smtClean="0">
                <a:solidFill>
                  <a:schemeClr val="accent3">
                    <a:lumMod val="50000"/>
                  </a:schemeClr>
                </a:solidFill>
                <a:latin typeface="UD デジタル 教科書体 N-B" panose="02020700000000000000" pitchFamily="17" charset="-128"/>
                <a:ea typeface="UD デジタル 教科書体 N-B" panose="02020700000000000000" pitchFamily="17" charset="-128"/>
              </a:rPr>
              <a:t>機能</a:t>
            </a:r>
            <a:r>
              <a:rPr lang="ja-JP" altLang="en-US" sz="3200" dirty="0">
                <a:solidFill>
                  <a:schemeClr val="accent3">
                    <a:lumMod val="50000"/>
                  </a:schemeClr>
                </a:solidFill>
                <a:latin typeface="UD デジタル 教科書体 N-B" panose="02020700000000000000" pitchFamily="17" charset="-128"/>
                <a:ea typeface="UD デジタル 教科書体 N-B" panose="02020700000000000000" pitchFamily="17" charset="-128"/>
              </a:rPr>
              <a:t>の</a:t>
            </a:r>
            <a:r>
              <a:rPr lang="ja-JP" altLang="en-US" sz="3200" dirty="0" smtClean="0">
                <a:solidFill>
                  <a:schemeClr val="accent3">
                    <a:lumMod val="50000"/>
                  </a:schemeClr>
                </a:solidFill>
                <a:latin typeface="UD デジタル 教科書体 N-B" panose="02020700000000000000" pitchFamily="17" charset="-128"/>
                <a:ea typeface="UD デジタル 教科書体 N-B" panose="02020700000000000000" pitchFamily="17" charset="-128"/>
              </a:rPr>
              <a:t>実現</a:t>
            </a:r>
            <a:endParaRPr lang="ja-JP" altLang="en-US" sz="3200" dirty="0">
              <a:solidFill>
                <a:schemeClr val="accent3">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12" name="正方形/長方形 11"/>
          <p:cNvSpPr/>
          <p:nvPr/>
        </p:nvSpPr>
        <p:spPr>
          <a:xfrm>
            <a:off x="6876256" y="3068960"/>
            <a:ext cx="2230786" cy="584775"/>
          </a:xfrm>
          <a:prstGeom prst="rect">
            <a:avLst/>
          </a:prstGeom>
        </p:spPr>
        <p:txBody>
          <a:bodyPr wrap="square">
            <a:spAutoFit/>
          </a:bodyPr>
          <a:lstStyle/>
          <a:p>
            <a:r>
              <a:rPr lang="ja-JP" altLang="en-US" sz="3200" dirty="0" smtClean="0">
                <a:solidFill>
                  <a:srgbClr val="FF0000"/>
                </a:solidFill>
                <a:latin typeface="UD デジタル 教科書体 N-B" panose="02020700000000000000" pitchFamily="17" charset="-128"/>
                <a:ea typeface="UD デジタル 教科書体 N-B" panose="02020700000000000000" pitchFamily="17" charset="-128"/>
              </a:rPr>
              <a:t>性能</a:t>
            </a:r>
            <a:r>
              <a:rPr lang="ja-JP" altLang="en-US" sz="3200" dirty="0">
                <a:solidFill>
                  <a:srgbClr val="FF0000"/>
                </a:solidFill>
                <a:latin typeface="UD デジタル 教科書体 N-B" panose="02020700000000000000" pitchFamily="17" charset="-128"/>
                <a:ea typeface="UD デジタル 教科書体 N-B" panose="02020700000000000000" pitchFamily="17" charset="-128"/>
              </a:rPr>
              <a:t>の</a:t>
            </a:r>
            <a:r>
              <a:rPr lang="ja-JP" altLang="en-US" sz="3200" dirty="0" smtClean="0">
                <a:solidFill>
                  <a:srgbClr val="FF0000"/>
                </a:solidFill>
                <a:latin typeface="UD デジタル 教科書体 N-B" panose="02020700000000000000" pitchFamily="17" charset="-128"/>
                <a:ea typeface="UD デジタル 教科書体 N-B" panose="02020700000000000000" pitchFamily="17" charset="-128"/>
              </a:rPr>
              <a:t>実現</a:t>
            </a:r>
            <a:endParaRPr lang="ja-JP" altLang="en-US" sz="3200"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3" name="正方形/長方形 12"/>
          <p:cNvSpPr/>
          <p:nvPr/>
        </p:nvSpPr>
        <p:spPr>
          <a:xfrm>
            <a:off x="5041006" y="2581597"/>
            <a:ext cx="1512168" cy="584775"/>
          </a:xfrm>
          <a:prstGeom prst="rect">
            <a:avLst/>
          </a:prstGeom>
        </p:spPr>
        <p:txBody>
          <a:bodyPr wrap="square">
            <a:spAutoFit/>
          </a:bodyPr>
          <a:lstStyle/>
          <a:p>
            <a:r>
              <a:rPr lang="en-US" altLang="ja-JP" sz="3200" dirty="0" smtClean="0">
                <a:solidFill>
                  <a:schemeClr val="bg1"/>
                </a:solidFill>
                <a:latin typeface="UD デジタル 教科書体 N-B" panose="02020700000000000000" pitchFamily="17" charset="-128"/>
                <a:ea typeface="UD デジタル 教科書体 N-B" panose="02020700000000000000" pitchFamily="17" charset="-128"/>
              </a:rPr>
              <a:t>15.1</a:t>
            </a:r>
            <a:r>
              <a:rPr lang="ja-JP" altLang="en-US" sz="3200" dirty="0" smtClean="0">
                <a:solidFill>
                  <a:schemeClr val="bg1"/>
                </a:solidFill>
                <a:latin typeface="UD デジタル 教科書体 N-B" panose="02020700000000000000" pitchFamily="17" charset="-128"/>
                <a:ea typeface="UD デジタル 教科書体 N-B" panose="02020700000000000000" pitchFamily="17" charset="-128"/>
              </a:rPr>
              <a:t>％</a:t>
            </a:r>
            <a:endParaRPr lang="ja-JP" altLang="en-US" sz="320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14" name="正方形/長方形 13"/>
          <p:cNvSpPr/>
          <p:nvPr/>
        </p:nvSpPr>
        <p:spPr>
          <a:xfrm>
            <a:off x="5761086" y="3645024"/>
            <a:ext cx="1512168" cy="584775"/>
          </a:xfrm>
          <a:prstGeom prst="rect">
            <a:avLst/>
          </a:prstGeom>
        </p:spPr>
        <p:txBody>
          <a:bodyPr wrap="square">
            <a:spAutoFit/>
          </a:bodyPr>
          <a:lstStyle/>
          <a:p>
            <a:r>
              <a:rPr lang="en-US" altLang="ja-JP" sz="3200" dirty="0" smtClean="0">
                <a:solidFill>
                  <a:schemeClr val="bg1"/>
                </a:solidFill>
                <a:latin typeface="UD デジタル 教科書体 N-B" panose="02020700000000000000" pitchFamily="17" charset="-128"/>
                <a:ea typeface="UD デジタル 教科書体 N-B" panose="02020700000000000000" pitchFamily="17" charset="-128"/>
              </a:rPr>
              <a:t>10.2</a:t>
            </a:r>
            <a:r>
              <a:rPr lang="ja-JP" altLang="en-US" sz="3200" dirty="0" smtClean="0">
                <a:solidFill>
                  <a:schemeClr val="bg1"/>
                </a:solidFill>
                <a:latin typeface="UD デジタル 教科書体 N-B" panose="02020700000000000000" pitchFamily="17" charset="-128"/>
                <a:ea typeface="UD デジタル 教科書体 N-B" panose="02020700000000000000" pitchFamily="17" charset="-128"/>
              </a:rPr>
              <a:t>％</a:t>
            </a:r>
            <a:endParaRPr lang="ja-JP" altLang="en-US" sz="320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15" name="正方形/長方形 14"/>
          <p:cNvSpPr/>
          <p:nvPr/>
        </p:nvSpPr>
        <p:spPr>
          <a:xfrm>
            <a:off x="5940152" y="4482117"/>
            <a:ext cx="1512168" cy="584775"/>
          </a:xfrm>
          <a:prstGeom prst="rect">
            <a:avLst/>
          </a:prstGeom>
        </p:spPr>
        <p:txBody>
          <a:bodyPr wrap="square">
            <a:spAutoFit/>
          </a:bodyPr>
          <a:lstStyle/>
          <a:p>
            <a:r>
              <a:rPr lang="en-US" altLang="ja-JP" sz="3200" dirty="0" smtClean="0">
                <a:solidFill>
                  <a:schemeClr val="bg1"/>
                </a:solidFill>
                <a:latin typeface="UD デジタル 教科書体 N-B" panose="02020700000000000000" pitchFamily="17" charset="-128"/>
                <a:ea typeface="UD デジタル 教科書体 N-B" panose="02020700000000000000" pitchFamily="17" charset="-128"/>
              </a:rPr>
              <a:t>7.9</a:t>
            </a:r>
            <a:r>
              <a:rPr lang="ja-JP" altLang="en-US" sz="3200" dirty="0" smtClean="0">
                <a:solidFill>
                  <a:schemeClr val="bg1"/>
                </a:solidFill>
                <a:latin typeface="UD デジタル 教科書体 N-B" panose="02020700000000000000" pitchFamily="17" charset="-128"/>
                <a:ea typeface="UD デジタル 教科書体 N-B" panose="02020700000000000000" pitchFamily="17" charset="-128"/>
              </a:rPr>
              <a:t>％</a:t>
            </a:r>
            <a:endParaRPr lang="ja-JP" altLang="en-US" sz="320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16" name="正方形/長方形 15"/>
          <p:cNvSpPr/>
          <p:nvPr/>
        </p:nvSpPr>
        <p:spPr>
          <a:xfrm>
            <a:off x="5332531" y="5402957"/>
            <a:ext cx="1512168" cy="584775"/>
          </a:xfrm>
          <a:prstGeom prst="rect">
            <a:avLst/>
          </a:prstGeom>
        </p:spPr>
        <p:txBody>
          <a:bodyPr wrap="square">
            <a:spAutoFit/>
          </a:bodyPr>
          <a:lstStyle/>
          <a:p>
            <a:r>
              <a:rPr lang="en-US" altLang="ja-JP" sz="3200" dirty="0" smtClean="0">
                <a:solidFill>
                  <a:schemeClr val="bg1"/>
                </a:solidFill>
                <a:latin typeface="UD デジタル 教科書体 N-B" panose="02020700000000000000" pitchFamily="17" charset="-128"/>
                <a:ea typeface="UD デジタル 教科書体 N-B" panose="02020700000000000000" pitchFamily="17" charset="-128"/>
              </a:rPr>
              <a:t>13.1</a:t>
            </a:r>
            <a:r>
              <a:rPr lang="ja-JP" altLang="en-US" sz="3200" dirty="0" smtClean="0">
                <a:solidFill>
                  <a:schemeClr val="bg1"/>
                </a:solidFill>
                <a:latin typeface="UD デジタル 教科書体 N-B" panose="02020700000000000000" pitchFamily="17" charset="-128"/>
                <a:ea typeface="UD デジタル 教科書体 N-B" panose="02020700000000000000" pitchFamily="17" charset="-128"/>
              </a:rPr>
              <a:t>％</a:t>
            </a:r>
            <a:endParaRPr lang="ja-JP" altLang="en-US" sz="320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17" name="正方形/長方形 16"/>
          <p:cNvSpPr/>
          <p:nvPr/>
        </p:nvSpPr>
        <p:spPr>
          <a:xfrm>
            <a:off x="3168798" y="4716433"/>
            <a:ext cx="1512168" cy="584775"/>
          </a:xfrm>
          <a:prstGeom prst="rect">
            <a:avLst/>
          </a:prstGeom>
        </p:spPr>
        <p:txBody>
          <a:bodyPr wrap="square">
            <a:spAutoFit/>
          </a:bodyPr>
          <a:lstStyle/>
          <a:p>
            <a:r>
              <a:rPr lang="en-US" altLang="ja-JP" sz="3200" dirty="0" smtClean="0">
                <a:solidFill>
                  <a:schemeClr val="bg1"/>
                </a:solidFill>
                <a:latin typeface="UD デジタル 教科書体 N-B" panose="02020700000000000000" pitchFamily="17" charset="-128"/>
                <a:ea typeface="UD デジタル 教科書体 N-B" panose="02020700000000000000" pitchFamily="17" charset="-128"/>
              </a:rPr>
              <a:t>53.7</a:t>
            </a:r>
            <a:r>
              <a:rPr lang="ja-JP" altLang="en-US" sz="3200" dirty="0" smtClean="0">
                <a:solidFill>
                  <a:schemeClr val="bg1"/>
                </a:solidFill>
                <a:latin typeface="UD デジタル 教科書体 N-B" panose="02020700000000000000" pitchFamily="17" charset="-128"/>
                <a:ea typeface="UD デジタル 教科書体 N-B" panose="02020700000000000000" pitchFamily="17" charset="-128"/>
              </a:rPr>
              <a:t>％</a:t>
            </a:r>
            <a:endParaRPr lang="ja-JP" altLang="en-US" sz="320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10" name="正方形/長方形 9"/>
          <p:cNvSpPr/>
          <p:nvPr/>
        </p:nvSpPr>
        <p:spPr>
          <a:xfrm>
            <a:off x="6228184" y="6033482"/>
            <a:ext cx="2843808" cy="707886"/>
          </a:xfrm>
          <a:prstGeom prst="rect">
            <a:avLst/>
          </a:prstGeom>
        </p:spPr>
        <p:txBody>
          <a:bodyPr wrap="square">
            <a:spAutoFit/>
          </a:bodyPr>
          <a:lstStyle/>
          <a:p>
            <a:r>
              <a:rPr lang="ja-JP" altLang="en-US" sz="2000" dirty="0" smtClean="0">
                <a:solidFill>
                  <a:schemeClr val="accent4">
                    <a:lumMod val="50000"/>
                  </a:schemeClr>
                </a:solidFill>
                <a:latin typeface="UD デジタル 教科書体 N-B" panose="02020700000000000000" pitchFamily="17" charset="-128"/>
                <a:ea typeface="UD デジタル 教科書体 N-B" panose="02020700000000000000" pitchFamily="17" charset="-128"/>
              </a:rPr>
              <a:t>現行</a:t>
            </a:r>
            <a:r>
              <a:rPr lang="ja-JP" altLang="en-US" sz="2000" dirty="0">
                <a:solidFill>
                  <a:schemeClr val="accent4">
                    <a:lumMod val="50000"/>
                  </a:schemeClr>
                </a:solidFill>
                <a:latin typeface="UD デジタル 教科書体 N-B" panose="02020700000000000000" pitchFamily="17" charset="-128"/>
                <a:ea typeface="UD デジタル 教科書体 N-B" panose="02020700000000000000" pitchFamily="17" charset="-128"/>
              </a:rPr>
              <a:t>ソフトウェア</a:t>
            </a:r>
            <a:r>
              <a:rPr lang="ja-JP" altLang="en-US" sz="2000" dirty="0" smtClean="0">
                <a:solidFill>
                  <a:schemeClr val="accent4">
                    <a:lumMod val="50000"/>
                  </a:schemeClr>
                </a:solidFill>
                <a:latin typeface="UD デジタル 教科書体 N-B" panose="02020700000000000000" pitchFamily="17" charset="-128"/>
                <a:ea typeface="UD デジタル 教科書体 N-B" panose="02020700000000000000" pitchFamily="17" charset="-128"/>
              </a:rPr>
              <a:t>の</a:t>
            </a:r>
            <a:r>
              <a:rPr lang="en-US" altLang="ja-JP" sz="2000" dirty="0" smtClean="0">
                <a:solidFill>
                  <a:schemeClr val="accent4">
                    <a:lumMod val="50000"/>
                  </a:schemeClr>
                </a:solidFill>
                <a:latin typeface="UD デジタル 教科書体 N-B" panose="02020700000000000000" pitchFamily="17" charset="-128"/>
                <a:ea typeface="UD デジタル 教科書体 N-B" panose="02020700000000000000" pitchFamily="17" charset="-128"/>
              </a:rPr>
              <a:t/>
            </a:r>
            <a:br>
              <a:rPr lang="en-US" altLang="ja-JP" sz="2000" dirty="0" smtClean="0">
                <a:solidFill>
                  <a:schemeClr val="accent4">
                    <a:lumMod val="50000"/>
                  </a:schemeClr>
                </a:solidFill>
                <a:latin typeface="UD デジタル 教科書体 N-B" panose="02020700000000000000" pitchFamily="17" charset="-128"/>
                <a:ea typeface="UD デジタル 教科書体 N-B" panose="02020700000000000000" pitchFamily="17" charset="-128"/>
              </a:rPr>
            </a:br>
            <a:r>
              <a:rPr lang="ja-JP" altLang="en-US" sz="2000" dirty="0" smtClean="0">
                <a:solidFill>
                  <a:schemeClr val="accent4">
                    <a:lumMod val="50000"/>
                  </a:schemeClr>
                </a:solidFill>
                <a:latin typeface="UD デジタル 教科書体 N-B" panose="02020700000000000000" pitchFamily="17" charset="-128"/>
                <a:ea typeface="UD デジタル 教科書体 N-B" panose="02020700000000000000" pitchFamily="17" charset="-128"/>
              </a:rPr>
              <a:t>終了</a:t>
            </a:r>
            <a:r>
              <a:rPr lang="ja-JP" altLang="en-US" sz="2000" dirty="0">
                <a:solidFill>
                  <a:schemeClr val="accent4">
                    <a:lumMod val="50000"/>
                  </a:schemeClr>
                </a:solidFill>
                <a:latin typeface="UD デジタル 教科書体 N-B" panose="02020700000000000000" pitchFamily="17" charset="-128"/>
                <a:ea typeface="UD デジタル 教科書体 N-B" panose="02020700000000000000" pitchFamily="17" charset="-128"/>
              </a:rPr>
              <a:t>のためやむを得ず</a:t>
            </a:r>
          </a:p>
        </p:txBody>
      </p:sp>
      <p:sp>
        <p:nvSpPr>
          <p:cNvPr id="19" name="テキスト ボックス 18"/>
          <p:cNvSpPr txBox="1"/>
          <p:nvPr/>
        </p:nvSpPr>
        <p:spPr>
          <a:xfrm>
            <a:off x="72658" y="1844824"/>
            <a:ext cx="2339102" cy="4897289"/>
          </a:xfrm>
          <a:prstGeom prst="rect">
            <a:avLst/>
          </a:prstGeom>
          <a:noFill/>
        </p:spPr>
        <p:txBody>
          <a:bodyPr vert="eaVert" wrap="square" rtlCol="0">
            <a:spAutoFit/>
          </a:bodyPr>
          <a:lstStyle/>
          <a:p>
            <a:r>
              <a:rPr kumimoji="1" lang="ja-JP" altLang="en-US"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ＤＢ移行はデータ定義のやり直しやデータ移行が必要案こと、アプリケーションとの関連も強いため、回答者の過半数が移行の実施・検討をしていない。</a:t>
            </a:r>
            <a:r>
              <a:rPr lang="ja-JP" altLang="en-US"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実施・検討をしている場合の理由も、コスト面の課題やサポート期間の終了などのやむを得ない状況による後ろ向き</a:t>
            </a:r>
            <a:r>
              <a:rPr lang="ja-JP" altLang="en-US" sz="2000" dirty="0" err="1"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な</a:t>
            </a:r>
            <a:r>
              <a:rPr lang="ja-JP" altLang="en-US"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理由が多い。</a:t>
            </a:r>
            <a:endParaRPr kumimoji="1" lang="en-US" altLang="ja-JP"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049440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185176" y="1668560"/>
            <a:ext cx="2016224" cy="4056202"/>
            <a:chOff x="7185176" y="1668560"/>
            <a:chExt cx="2016224" cy="4056202"/>
          </a:xfrm>
        </p:grpSpPr>
        <p:sp>
          <p:nvSpPr>
            <p:cNvPr id="21" name="角丸四角形 20"/>
            <p:cNvSpPr/>
            <p:nvPr/>
          </p:nvSpPr>
          <p:spPr>
            <a:xfrm>
              <a:off x="7308304" y="2681940"/>
              <a:ext cx="1728192" cy="720000"/>
            </a:xfrm>
            <a:prstGeom prst="roundRect">
              <a:avLst>
                <a:gd name="adj" fmla="val 86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2800" dirty="0" smtClean="0">
                  <a:latin typeface="UD デジタル 教科書体 N-B" panose="02020700000000000000" pitchFamily="17" charset="-128"/>
                  <a:ea typeface="UD デジタル 教科書体 N-B" panose="02020700000000000000" pitchFamily="17" charset="-128"/>
                </a:rPr>
                <a:t>3</a:t>
              </a:r>
              <a:r>
                <a:rPr kumimoji="1" lang="en-US" altLang="ja-JP" sz="2800" dirty="0" smtClean="0">
                  <a:latin typeface="UD デジタル 教科書体 N-B" panose="02020700000000000000" pitchFamily="17" charset="-128"/>
                  <a:ea typeface="UD デジタル 教科書体 N-B" panose="02020700000000000000" pitchFamily="17" charset="-128"/>
                </a:rPr>
                <a:t>.5</a:t>
              </a:r>
              <a:r>
                <a:rPr kumimoji="1" lang="ja-JP" altLang="en-US" sz="2800" dirty="0" smtClean="0">
                  <a:latin typeface="UD デジタル 教科書体 N-B" panose="02020700000000000000" pitchFamily="17" charset="-128"/>
                  <a:ea typeface="UD デジタル 教科書体 N-B" panose="02020700000000000000" pitchFamily="17" charset="-128"/>
                </a:rPr>
                <a:t>％</a:t>
              </a:r>
              <a:endParaRPr kumimoji="1" lang="en-US" altLang="ja-JP" sz="2800" dirty="0" smtClean="0">
                <a:latin typeface="UD デジタル 教科書体 N-B" panose="02020700000000000000" pitchFamily="17" charset="-128"/>
                <a:ea typeface="UD デジタル 教科書体 N-B" panose="02020700000000000000" pitchFamily="17" charset="-128"/>
              </a:endParaRPr>
            </a:p>
            <a:p>
              <a:pPr algn="ctr"/>
              <a:r>
                <a:rPr kumimoji="1" lang="ja-JP" altLang="en-US" sz="1100" dirty="0" smtClean="0">
                  <a:latin typeface="UD デジタル 教科書体 N-B" panose="02020700000000000000" pitchFamily="17" charset="-128"/>
                  <a:ea typeface="UD デジタル 教科書体 N-B" panose="02020700000000000000" pitchFamily="17" charset="-128"/>
                </a:rPr>
                <a:t>利用者：</a:t>
              </a:r>
              <a:r>
                <a:rPr kumimoji="1" lang="en-US" altLang="ja-JP" sz="1100" dirty="0" smtClean="0">
                  <a:latin typeface="UD デジタル 教科書体 N-B" panose="02020700000000000000" pitchFamily="17" charset="-128"/>
                  <a:ea typeface="UD デジタル 教科書体 N-B" panose="02020700000000000000" pitchFamily="17" charset="-128"/>
                </a:rPr>
                <a:t>686</a:t>
              </a:r>
              <a:r>
                <a:rPr kumimoji="1" lang="ja-JP" altLang="en-US" sz="1100" dirty="0" smtClean="0">
                  <a:latin typeface="UD デジタル 教科書体 N-B" panose="02020700000000000000" pitchFamily="17" charset="-128"/>
                  <a:ea typeface="UD デジタル 教科書体 N-B" panose="02020700000000000000" pitchFamily="17" charset="-128"/>
                </a:rPr>
                <a:t>件</a:t>
              </a:r>
              <a:endParaRPr kumimoji="1" lang="ja-JP" altLang="en-US" sz="1100" dirty="0">
                <a:latin typeface="UD デジタル 教科書体 N-B" panose="02020700000000000000" pitchFamily="17" charset="-128"/>
                <a:ea typeface="UD デジタル 教科書体 N-B" panose="02020700000000000000" pitchFamily="17" charset="-128"/>
              </a:endParaRPr>
            </a:p>
          </p:txBody>
        </p:sp>
        <p:sp>
          <p:nvSpPr>
            <p:cNvPr id="22" name="角丸四角形 21"/>
            <p:cNvSpPr/>
            <p:nvPr/>
          </p:nvSpPr>
          <p:spPr>
            <a:xfrm>
              <a:off x="7308304" y="3452987"/>
              <a:ext cx="1728192" cy="720000"/>
            </a:xfrm>
            <a:prstGeom prst="roundRect">
              <a:avLst>
                <a:gd name="adj" fmla="val 8602"/>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2800" dirty="0" smtClean="0">
                  <a:latin typeface="UD デジタル 教科書体 N-B" panose="02020700000000000000" pitchFamily="17" charset="-128"/>
                  <a:ea typeface="UD デジタル 教科書体 N-B" panose="02020700000000000000" pitchFamily="17" charset="-128"/>
                </a:rPr>
                <a:t>11.8</a:t>
              </a:r>
              <a:r>
                <a:rPr kumimoji="1" lang="ja-JP" altLang="en-US" sz="2800" dirty="0" smtClean="0">
                  <a:latin typeface="UD デジタル 教科書体 N-B" panose="02020700000000000000" pitchFamily="17" charset="-128"/>
                  <a:ea typeface="UD デジタル 教科書体 N-B" panose="02020700000000000000" pitchFamily="17" charset="-128"/>
                </a:rPr>
                <a:t>％</a:t>
              </a:r>
              <a:endParaRPr kumimoji="1" lang="en-US" altLang="ja-JP" sz="2800" dirty="0" smtClean="0">
                <a:latin typeface="UD デジタル 教科書体 N-B" panose="02020700000000000000" pitchFamily="17" charset="-128"/>
                <a:ea typeface="UD デジタル 教科書体 N-B" panose="02020700000000000000" pitchFamily="17" charset="-128"/>
              </a:endParaRPr>
            </a:p>
            <a:p>
              <a:pPr algn="ctr"/>
              <a:r>
                <a:rPr kumimoji="1" lang="ja-JP" altLang="en-US" sz="1100" dirty="0" smtClean="0">
                  <a:latin typeface="UD デジタル 教科書体 N-B" panose="02020700000000000000" pitchFamily="17" charset="-128"/>
                  <a:ea typeface="UD デジタル 教科書体 N-B" panose="02020700000000000000" pitchFamily="17" charset="-128"/>
                </a:rPr>
                <a:t>利用者：</a:t>
              </a:r>
              <a:r>
                <a:rPr kumimoji="1" lang="en-US" altLang="ja-JP" sz="1100" dirty="0" smtClean="0">
                  <a:latin typeface="UD デジタル 教科書体 N-B" panose="02020700000000000000" pitchFamily="17" charset="-128"/>
                  <a:ea typeface="UD デジタル 教科書体 N-B" panose="02020700000000000000" pitchFamily="17" charset="-128"/>
                </a:rPr>
                <a:t>170</a:t>
              </a:r>
              <a:r>
                <a:rPr kumimoji="1" lang="ja-JP" altLang="en-US" sz="1100" dirty="0" smtClean="0">
                  <a:latin typeface="UD デジタル 教科書体 N-B" panose="02020700000000000000" pitchFamily="17" charset="-128"/>
                  <a:ea typeface="UD デジタル 教科書体 N-B" panose="02020700000000000000" pitchFamily="17" charset="-128"/>
                </a:rPr>
                <a:t>件</a:t>
              </a:r>
              <a:endParaRPr kumimoji="1" lang="ja-JP" altLang="en-US" sz="1100" dirty="0">
                <a:latin typeface="UD デジタル 教科書体 N-B" panose="02020700000000000000" pitchFamily="17" charset="-128"/>
                <a:ea typeface="UD デジタル 教科書体 N-B" panose="02020700000000000000" pitchFamily="17" charset="-128"/>
              </a:endParaRPr>
            </a:p>
          </p:txBody>
        </p:sp>
        <p:sp>
          <p:nvSpPr>
            <p:cNvPr id="20" name="角丸四角形 19"/>
            <p:cNvSpPr/>
            <p:nvPr/>
          </p:nvSpPr>
          <p:spPr>
            <a:xfrm>
              <a:off x="7308304" y="1910499"/>
              <a:ext cx="1728192" cy="720000"/>
            </a:xfrm>
            <a:prstGeom prst="roundRect">
              <a:avLst>
                <a:gd name="adj" fmla="val 8602"/>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2800" dirty="0" smtClean="0">
                  <a:latin typeface="UD デジタル 教科書体 N-B" panose="02020700000000000000" pitchFamily="17" charset="-128"/>
                  <a:ea typeface="UD デジタル 教科書体 N-B" panose="02020700000000000000" pitchFamily="17" charset="-128"/>
                </a:rPr>
                <a:t>7.3</a:t>
              </a:r>
            </a:p>
            <a:p>
              <a:pPr algn="ctr"/>
              <a:r>
                <a:rPr lang="en-US" altLang="ja-JP" sz="2800" dirty="0" smtClean="0">
                  <a:latin typeface="UD デジタル 教科書体 N-B" panose="02020700000000000000" pitchFamily="17" charset="-128"/>
                  <a:ea typeface="UD デジタル 教科書体 N-B" panose="02020700000000000000" pitchFamily="17" charset="-128"/>
                </a:rPr>
                <a:t>7.3</a:t>
              </a:r>
              <a:r>
                <a:rPr kumimoji="1" lang="ja-JP" altLang="en-US" sz="2800" dirty="0" smtClean="0">
                  <a:latin typeface="UD デジタル 教科書体 N-B" panose="02020700000000000000" pitchFamily="17" charset="-128"/>
                  <a:ea typeface="UD デジタル 教科書体 N-B" panose="02020700000000000000" pitchFamily="17" charset="-128"/>
                </a:rPr>
                <a:t>％</a:t>
              </a:r>
              <a:r>
                <a:rPr kumimoji="1" lang="en-US" altLang="ja-JP" sz="2800" dirty="0" smtClean="0">
                  <a:latin typeface="UD デジタル 教科書体 N-B" panose="02020700000000000000" pitchFamily="17" charset="-128"/>
                  <a:ea typeface="UD デジタル 教科書体 N-B" panose="02020700000000000000" pitchFamily="17" charset="-128"/>
                </a:rPr>
                <a:t/>
              </a:r>
              <a:br>
                <a:rPr kumimoji="1" lang="en-US" altLang="ja-JP" sz="2800" dirty="0" smtClean="0">
                  <a:latin typeface="UD デジタル 教科書体 N-B" panose="02020700000000000000" pitchFamily="17" charset="-128"/>
                  <a:ea typeface="UD デジタル 教科書体 N-B" panose="02020700000000000000" pitchFamily="17" charset="-128"/>
                </a:rPr>
              </a:br>
              <a:r>
                <a:rPr kumimoji="1" lang="ja-JP" altLang="en-US" sz="1100" dirty="0" smtClean="0">
                  <a:latin typeface="UD デジタル 教科書体 N-B" panose="02020700000000000000" pitchFamily="17" charset="-128"/>
                  <a:ea typeface="UD デジタル 教科書体 N-B" panose="02020700000000000000" pitchFamily="17" charset="-128"/>
                </a:rPr>
                <a:t>利用者：</a:t>
              </a:r>
              <a:r>
                <a:rPr kumimoji="1" lang="en-US" altLang="ja-JP" sz="1100" dirty="0" smtClean="0">
                  <a:latin typeface="UD デジタル 教科書体 N-B" panose="02020700000000000000" pitchFamily="17" charset="-128"/>
                  <a:ea typeface="UD デジタル 教科書体 N-B" panose="02020700000000000000" pitchFamily="17" charset="-128"/>
                </a:rPr>
                <a:t>820</a:t>
              </a:r>
              <a:r>
                <a:rPr kumimoji="1" lang="ja-JP" altLang="en-US" sz="1100" dirty="0" smtClean="0">
                  <a:latin typeface="UD デジタル 教科書体 N-B" panose="02020700000000000000" pitchFamily="17" charset="-128"/>
                  <a:ea typeface="UD デジタル 教科書体 N-B" panose="02020700000000000000" pitchFamily="17" charset="-128"/>
                </a:rPr>
                <a:t>件</a:t>
              </a:r>
              <a:endParaRPr kumimoji="1" lang="ja-JP" altLang="en-US" sz="1100" dirty="0">
                <a:latin typeface="UD デジタル 教科書体 N-B" panose="02020700000000000000" pitchFamily="17" charset="-128"/>
                <a:ea typeface="UD デジタル 教科書体 N-B" panose="02020700000000000000" pitchFamily="17" charset="-128"/>
              </a:endParaRPr>
            </a:p>
          </p:txBody>
        </p:sp>
        <p:sp>
          <p:nvSpPr>
            <p:cNvPr id="25" name="角丸四角形 24"/>
            <p:cNvSpPr/>
            <p:nvPr/>
          </p:nvSpPr>
          <p:spPr>
            <a:xfrm>
              <a:off x="7302624" y="4233715"/>
              <a:ext cx="1728192" cy="720000"/>
            </a:xfrm>
            <a:prstGeom prst="roundRect">
              <a:avLst>
                <a:gd name="adj" fmla="val 8602"/>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2800" dirty="0" smtClean="0">
                  <a:latin typeface="UD デジタル 教科書体 N-B" panose="02020700000000000000" pitchFamily="17" charset="-128"/>
                  <a:ea typeface="UD デジタル 教科書体 N-B" panose="02020700000000000000" pitchFamily="17" charset="-128"/>
                </a:rPr>
                <a:t>4</a:t>
              </a:r>
              <a:r>
                <a:rPr kumimoji="1" lang="en-US" altLang="ja-JP" sz="2800" dirty="0" smtClean="0">
                  <a:latin typeface="UD デジタル 教科書体 N-B" panose="02020700000000000000" pitchFamily="17" charset="-128"/>
                  <a:ea typeface="UD デジタル 教科書体 N-B" panose="02020700000000000000" pitchFamily="17" charset="-128"/>
                </a:rPr>
                <a:t>.0</a:t>
              </a:r>
              <a:r>
                <a:rPr kumimoji="1" lang="ja-JP" altLang="en-US" sz="2800" dirty="0" smtClean="0">
                  <a:latin typeface="UD デジタル 教科書体 N-B" panose="02020700000000000000" pitchFamily="17" charset="-128"/>
                  <a:ea typeface="UD デジタル 教科書体 N-B" panose="02020700000000000000" pitchFamily="17" charset="-128"/>
                </a:rPr>
                <a:t>％</a:t>
              </a:r>
              <a:endParaRPr kumimoji="1" lang="en-US" altLang="ja-JP" sz="2800" dirty="0" smtClean="0">
                <a:latin typeface="UD デジタル 教科書体 N-B" panose="02020700000000000000" pitchFamily="17" charset="-128"/>
                <a:ea typeface="UD デジタル 教科書体 N-B" panose="02020700000000000000" pitchFamily="17" charset="-128"/>
              </a:endParaRPr>
            </a:p>
            <a:p>
              <a:pPr algn="ctr"/>
              <a:r>
                <a:rPr kumimoji="1" lang="ja-JP" altLang="en-US" sz="1100" dirty="0" smtClean="0">
                  <a:latin typeface="UD デジタル 教科書体 N-B" panose="02020700000000000000" pitchFamily="17" charset="-128"/>
                  <a:ea typeface="UD デジタル 教科書体 N-B" panose="02020700000000000000" pitchFamily="17" charset="-128"/>
                </a:rPr>
                <a:t>利用者：</a:t>
              </a:r>
              <a:r>
                <a:rPr kumimoji="1" lang="en-US" altLang="ja-JP" sz="1100" dirty="0" smtClean="0">
                  <a:latin typeface="UD デジタル 教科書体 N-B" panose="02020700000000000000" pitchFamily="17" charset="-128"/>
                  <a:ea typeface="UD デジタル 教科書体 N-B" panose="02020700000000000000" pitchFamily="17" charset="-128"/>
                </a:rPr>
                <a:t>396</a:t>
              </a:r>
              <a:r>
                <a:rPr kumimoji="1" lang="ja-JP" altLang="en-US" sz="1100" dirty="0" smtClean="0">
                  <a:latin typeface="UD デジタル 教科書体 N-B" panose="02020700000000000000" pitchFamily="17" charset="-128"/>
                  <a:ea typeface="UD デジタル 教科書体 N-B" panose="02020700000000000000" pitchFamily="17" charset="-128"/>
                </a:rPr>
                <a:t>件</a:t>
              </a:r>
              <a:endParaRPr kumimoji="1" lang="ja-JP" altLang="en-US" sz="1100" dirty="0">
                <a:latin typeface="UD デジタル 教科書体 N-B" panose="02020700000000000000" pitchFamily="17" charset="-128"/>
                <a:ea typeface="UD デジタル 教科書体 N-B" panose="02020700000000000000" pitchFamily="17" charset="-128"/>
              </a:endParaRPr>
            </a:p>
          </p:txBody>
        </p:sp>
        <p:sp>
          <p:nvSpPr>
            <p:cNvPr id="26" name="角丸四角形 25"/>
            <p:cNvSpPr/>
            <p:nvPr/>
          </p:nvSpPr>
          <p:spPr>
            <a:xfrm>
              <a:off x="7302624" y="5004762"/>
              <a:ext cx="1728192" cy="720000"/>
            </a:xfrm>
            <a:prstGeom prst="roundRect">
              <a:avLst>
                <a:gd name="adj" fmla="val 860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2800" dirty="0" smtClean="0">
                  <a:latin typeface="UD デジタル 教科書体 N-B" panose="02020700000000000000" pitchFamily="17" charset="-128"/>
                  <a:ea typeface="UD デジタル 教科書体 N-B" panose="02020700000000000000" pitchFamily="17" charset="-128"/>
                </a:rPr>
                <a:t>3</a:t>
              </a:r>
              <a:r>
                <a:rPr kumimoji="1" lang="en-US" altLang="ja-JP" sz="2800" dirty="0" smtClean="0">
                  <a:latin typeface="UD デジタル 教科書体 N-B" panose="02020700000000000000" pitchFamily="17" charset="-128"/>
                  <a:ea typeface="UD デジタル 教科書体 N-B" panose="02020700000000000000" pitchFamily="17" charset="-128"/>
                </a:rPr>
                <a:t>.3</a:t>
              </a:r>
              <a:r>
                <a:rPr kumimoji="1" lang="ja-JP" altLang="en-US" sz="2800" dirty="0" smtClean="0">
                  <a:latin typeface="UD デジタル 教科書体 N-B" panose="02020700000000000000" pitchFamily="17" charset="-128"/>
                  <a:ea typeface="UD デジタル 教科書体 N-B" panose="02020700000000000000" pitchFamily="17" charset="-128"/>
                </a:rPr>
                <a:t>％</a:t>
              </a:r>
              <a:endParaRPr kumimoji="1" lang="en-US" altLang="ja-JP" sz="2800" dirty="0" smtClean="0">
                <a:latin typeface="UD デジタル 教科書体 N-B" panose="02020700000000000000" pitchFamily="17" charset="-128"/>
                <a:ea typeface="UD デジタル 教科書体 N-B" panose="02020700000000000000" pitchFamily="17" charset="-128"/>
              </a:endParaRPr>
            </a:p>
            <a:p>
              <a:pPr algn="ctr"/>
              <a:r>
                <a:rPr kumimoji="1" lang="ja-JP" altLang="en-US" sz="1100" dirty="0" smtClean="0">
                  <a:latin typeface="UD デジタル 教科書体 N-B" panose="02020700000000000000" pitchFamily="17" charset="-128"/>
                  <a:ea typeface="UD デジタル 教科書体 N-B" panose="02020700000000000000" pitchFamily="17" charset="-128"/>
                </a:rPr>
                <a:t>利用者：</a:t>
              </a:r>
              <a:r>
                <a:rPr kumimoji="1" lang="en-US" altLang="ja-JP" sz="1100" dirty="0" smtClean="0">
                  <a:latin typeface="UD デジタル 教科書体 N-B" panose="02020700000000000000" pitchFamily="17" charset="-128"/>
                  <a:ea typeface="UD デジタル 教科書体 N-B" panose="02020700000000000000" pitchFamily="17" charset="-128"/>
                </a:rPr>
                <a:t>353</a:t>
              </a:r>
              <a:r>
                <a:rPr kumimoji="1" lang="ja-JP" altLang="en-US" sz="1100" dirty="0" smtClean="0">
                  <a:latin typeface="UD デジタル 教科書体 N-B" panose="02020700000000000000" pitchFamily="17" charset="-128"/>
                  <a:ea typeface="UD デジタル 教科書体 N-B" panose="02020700000000000000" pitchFamily="17" charset="-128"/>
                </a:rPr>
                <a:t>件</a:t>
              </a:r>
              <a:endParaRPr kumimoji="1" lang="ja-JP" altLang="en-US" sz="1100" dirty="0">
                <a:latin typeface="UD デジタル 教科書体 N-B" panose="02020700000000000000" pitchFamily="17" charset="-128"/>
                <a:ea typeface="UD デジタル 教科書体 N-B" panose="02020700000000000000" pitchFamily="17" charset="-128"/>
              </a:endParaRPr>
            </a:p>
          </p:txBody>
        </p:sp>
        <p:sp>
          <p:nvSpPr>
            <p:cNvPr id="17" name="テキスト ボックス 16"/>
            <p:cNvSpPr txBox="1"/>
            <p:nvPr/>
          </p:nvSpPr>
          <p:spPr>
            <a:xfrm>
              <a:off x="7185176" y="1668560"/>
              <a:ext cx="2016224" cy="276999"/>
            </a:xfrm>
            <a:prstGeom prst="rect">
              <a:avLst/>
            </a:prstGeom>
            <a:noFill/>
          </p:spPr>
          <p:txBody>
            <a:bodyPr wrap="square" rtlCol="0">
              <a:spAutoFit/>
            </a:bodyPr>
            <a:lstStyle/>
            <a:p>
              <a:pPr algn="ctr"/>
              <a:r>
                <a:rPr kumimoji="1" lang="ja-JP" altLang="en-US" sz="1200" dirty="0" smtClean="0"/>
                <a:t>減少率</a:t>
              </a:r>
              <a:r>
                <a:rPr kumimoji="1" lang="ja-JP" altLang="en-US" sz="1050" dirty="0" smtClean="0"/>
                <a:t>（中止数</a:t>
              </a:r>
              <a:r>
                <a:rPr kumimoji="1" lang="en-US" altLang="ja-JP" sz="1050" dirty="0" smtClean="0"/>
                <a:t>/</a:t>
              </a:r>
              <a:r>
                <a:rPr kumimoji="1" lang="ja-JP" altLang="en-US" sz="1050" dirty="0" smtClean="0"/>
                <a:t>利用数）</a:t>
              </a:r>
              <a:endParaRPr kumimoji="1" lang="ja-JP" altLang="en-US" sz="1050" dirty="0"/>
            </a:p>
          </p:txBody>
        </p:sp>
      </p:grpSp>
      <p:sp>
        <p:nvSpPr>
          <p:cNvPr id="14" name="右矢印 13"/>
          <p:cNvSpPr/>
          <p:nvPr/>
        </p:nvSpPr>
        <p:spPr>
          <a:xfrm>
            <a:off x="6660232" y="2020435"/>
            <a:ext cx="720080" cy="50405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a:off x="6660232" y="2791788"/>
            <a:ext cx="720080" cy="504056"/>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6660232" y="3562835"/>
            <a:ext cx="720080" cy="504056"/>
          </a:xfrm>
          <a:prstGeom prst="right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0" y="5877272"/>
            <a:ext cx="9144000" cy="10081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latin typeface="UD デジタル 教科書体 N-B" panose="02020700000000000000" pitchFamily="17" charset="-128"/>
                <a:ea typeface="UD デジタル 教科書体 N-B" panose="02020700000000000000" pitchFamily="17" charset="-128"/>
              </a:rPr>
              <a:t>一部のデータベースは淘汰されつつある</a:t>
            </a:r>
            <a:endParaRPr kumimoji="1" lang="en-US" altLang="ja-JP" sz="3200" dirty="0" smtClean="0">
              <a:latin typeface="UD デジタル 教科書体 N-B" panose="02020700000000000000" pitchFamily="17" charset="-128"/>
              <a:ea typeface="UD デジタル 教科書体 N-B" panose="02020700000000000000" pitchFamily="17" charset="-128"/>
            </a:endParaRPr>
          </a:p>
          <a:p>
            <a:pPr algn="ctr"/>
            <a:r>
              <a:rPr kumimoji="1" lang="ja-JP" altLang="en-US" sz="1600" dirty="0" smtClean="0">
                <a:latin typeface="UD デジタル 教科書体 N-B" panose="02020700000000000000" pitchFamily="17" charset="-128"/>
                <a:ea typeface="UD デジタル 教科書体 N-B" panose="02020700000000000000" pitchFamily="17" charset="-128"/>
              </a:rPr>
              <a:t>（</a:t>
            </a:r>
            <a:r>
              <a:rPr lang="ja-JP" altLang="en-US" sz="1600" dirty="0">
                <a:latin typeface="UD デジタル 教科書体 N-B" panose="02020700000000000000" pitchFamily="17" charset="-128"/>
                <a:ea typeface="UD デジタル 教科書体 N-B" panose="02020700000000000000" pitchFamily="17" charset="-128"/>
              </a:rPr>
              <a:t>特</a:t>
            </a:r>
            <a:r>
              <a:rPr lang="ja-JP" altLang="en-US" sz="1600" dirty="0" smtClean="0">
                <a:latin typeface="UD デジタル 教科書体 N-B" panose="02020700000000000000" pitchFamily="17" charset="-128"/>
                <a:ea typeface="UD デジタル 教科書体 N-B" panose="02020700000000000000" pitchFamily="17" charset="-128"/>
              </a:rPr>
              <a:t>に</a:t>
            </a:r>
            <a:r>
              <a:rPr lang="en-US" altLang="ja-JP" sz="1600" dirty="0" smtClean="0">
                <a:latin typeface="UD デジタル 教科書体 N-B" panose="02020700000000000000" pitchFamily="17" charset="-128"/>
                <a:ea typeface="UD デジタル 教科書体 N-B" panose="02020700000000000000" pitchFamily="17" charset="-128"/>
              </a:rPr>
              <a:t>DB2</a:t>
            </a:r>
            <a:r>
              <a:rPr lang="ja-JP" altLang="en-US" sz="1600" dirty="0" smtClean="0">
                <a:latin typeface="UD デジタル 教科書体 N-B" panose="02020700000000000000" pitchFamily="17" charset="-128"/>
                <a:ea typeface="UD デジタル 教科書体 N-B" panose="02020700000000000000" pitchFamily="17" charset="-128"/>
              </a:rPr>
              <a:t>と</a:t>
            </a:r>
            <a:r>
              <a:rPr lang="en-US" altLang="ja-JP" sz="1600" dirty="0" smtClean="0">
                <a:latin typeface="UD デジタル 教科書体 N-B" panose="02020700000000000000" pitchFamily="17" charset="-128"/>
                <a:ea typeface="UD デジタル 教科書体 N-B" panose="02020700000000000000" pitchFamily="17" charset="-128"/>
              </a:rPr>
              <a:t>Oracle</a:t>
            </a:r>
            <a:r>
              <a:rPr lang="ja-JP" altLang="en-US" sz="1600" dirty="0" smtClean="0">
                <a:latin typeface="UD デジタル 教科書体 N-B" panose="02020700000000000000" pitchFamily="17" charset="-128"/>
                <a:ea typeface="UD デジタル 教科書体 N-B" panose="02020700000000000000" pitchFamily="17" charset="-128"/>
              </a:rPr>
              <a:t>の減少率は高く、中長期的にシェアを落とすことが予想される</a:t>
            </a:r>
            <a:r>
              <a:rPr kumimoji="1" lang="ja-JP" altLang="en-US" sz="1600" dirty="0" smtClean="0">
                <a:latin typeface="UD デジタル 教科書体 N-B" panose="02020700000000000000" pitchFamily="17" charset="-128"/>
                <a:ea typeface="UD デジタル 教科書体 N-B" panose="02020700000000000000" pitchFamily="17" charset="-128"/>
              </a:rPr>
              <a:t>）</a:t>
            </a: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4" name="角丸四角形 3"/>
          <p:cNvSpPr/>
          <p:nvPr/>
        </p:nvSpPr>
        <p:spPr>
          <a:xfrm>
            <a:off x="1571604" y="115888"/>
            <a:ext cx="7715304" cy="1584920"/>
          </a:xfrm>
          <a:prstGeom prst="roundRect">
            <a:avLst>
              <a:gd name="adj" fmla="val 659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UD デジタル 教科書体 N-B" panose="02020700000000000000" pitchFamily="17" charset="-128"/>
                <a:ea typeface="UD デジタル 教科書体 N-B" panose="02020700000000000000" pitchFamily="17" charset="-128"/>
              </a:rPr>
              <a:t>業務</a:t>
            </a:r>
            <a:r>
              <a:rPr lang="ja-JP" altLang="en-US" sz="2800" dirty="0" smtClean="0">
                <a:latin typeface="UD デジタル 教科書体 N-B" panose="02020700000000000000" pitchFamily="17" charset="-128"/>
                <a:ea typeface="UD デジタル 教科書体 N-B" panose="02020700000000000000" pitchFamily="17" charset="-128"/>
              </a:rPr>
              <a:t>での使用を中止しようと</a:t>
            </a:r>
            <a:r>
              <a:rPr lang="ja-JP" altLang="en-US" sz="2800" dirty="0">
                <a:latin typeface="UD デジタル 教科書体 N-B" panose="02020700000000000000" pitchFamily="17" charset="-128"/>
                <a:ea typeface="UD デジタル 教科書体 N-B" panose="02020700000000000000" pitchFamily="17" charset="-128"/>
              </a:rPr>
              <a:t>検討して</a:t>
            </a:r>
            <a:r>
              <a:rPr lang="ja-JP" altLang="en-US" sz="2800" dirty="0" smtClean="0">
                <a:latin typeface="UD デジタル 教科書体 N-B" panose="02020700000000000000" pitchFamily="17" charset="-128"/>
                <a:ea typeface="UD デジタル 教科書体 N-B" panose="02020700000000000000" pitchFamily="17" charset="-128"/>
              </a:rPr>
              <a:t>いる</a:t>
            </a:r>
            <a:r>
              <a:rPr lang="en-US" altLang="ja-JP" sz="2800" dirty="0" smtClean="0">
                <a:latin typeface="UD デジタル 教科書体 N-B" panose="02020700000000000000" pitchFamily="17" charset="-128"/>
                <a:ea typeface="UD デジタル 教科書体 N-B" panose="02020700000000000000" pitchFamily="17" charset="-128"/>
              </a:rPr>
              <a:t/>
            </a:r>
            <a:br>
              <a:rPr lang="en-US" altLang="ja-JP" sz="2800" dirty="0" smtClean="0">
                <a:latin typeface="UD デジタル 教科書体 N-B" panose="02020700000000000000" pitchFamily="17" charset="-128"/>
                <a:ea typeface="UD デジタル 教科書体 N-B" panose="02020700000000000000" pitchFamily="17" charset="-128"/>
              </a:rPr>
            </a:br>
            <a:r>
              <a:rPr lang="ja-JP" altLang="en-US" sz="2800" dirty="0" smtClean="0">
                <a:latin typeface="UD デジタル 教科書体 N-B" panose="02020700000000000000" pitchFamily="17" charset="-128"/>
                <a:ea typeface="UD デジタル 教科書体 N-B" panose="02020700000000000000" pitchFamily="17" charset="-128"/>
              </a:rPr>
              <a:t>ＤＢ（将来的な予定を含む）を選択してく</a:t>
            </a:r>
            <a:r>
              <a:rPr lang="ja-JP" altLang="en-US" sz="2800" dirty="0" err="1" smtClean="0">
                <a:latin typeface="UD デジタル 教科書体 N-B" panose="02020700000000000000" pitchFamily="17" charset="-128"/>
                <a:ea typeface="UD デジタル 教科書体 N-B" panose="02020700000000000000" pitchFamily="17" charset="-128"/>
              </a:rPr>
              <a:t>だ</a:t>
            </a:r>
            <a:r>
              <a:rPr lang="en-US" altLang="ja-JP" sz="2800" dirty="0" smtClean="0">
                <a:latin typeface="UD デジタル 教科書体 N-B" panose="02020700000000000000" pitchFamily="17" charset="-128"/>
                <a:ea typeface="UD デジタル 教科書体 N-B" panose="02020700000000000000" pitchFamily="17" charset="-128"/>
              </a:rPr>
              <a:t/>
            </a:r>
            <a:br>
              <a:rPr lang="en-US" altLang="ja-JP" sz="2800" dirty="0" smtClean="0">
                <a:latin typeface="UD デジタル 教科書体 N-B" panose="02020700000000000000" pitchFamily="17" charset="-128"/>
                <a:ea typeface="UD デジタル 教科書体 N-B" panose="02020700000000000000" pitchFamily="17" charset="-128"/>
              </a:rPr>
            </a:br>
            <a:r>
              <a:rPr lang="ja-JP" altLang="en-US" sz="2800" dirty="0" smtClean="0">
                <a:latin typeface="UD デジタル 教科書体 N-B" panose="02020700000000000000" pitchFamily="17" charset="-128"/>
                <a:ea typeface="UD デジタル 教科書体 N-B" panose="02020700000000000000" pitchFamily="17" charset="-128"/>
              </a:rPr>
              <a:t>さい</a:t>
            </a:r>
            <a:r>
              <a:rPr lang="ja-JP" altLang="en-US" sz="2800" dirty="0">
                <a:latin typeface="UD デジタル 教科書体 N-B" panose="02020700000000000000" pitchFamily="17" charset="-128"/>
                <a:ea typeface="UD デジタル 教科書体 N-B" panose="02020700000000000000" pitchFamily="17" charset="-128"/>
              </a:rPr>
              <a:t>。</a:t>
            </a:r>
            <a:r>
              <a:rPr lang="ja-JP" altLang="en-US" sz="2000" dirty="0" smtClean="0">
                <a:solidFill>
                  <a:srgbClr val="FFFF00"/>
                </a:solidFill>
                <a:latin typeface="UD デジタル 教科書体 N-B" panose="02020700000000000000" pitchFamily="17" charset="-128"/>
                <a:ea typeface="UD デジタル 教科書体 N-B" panose="02020700000000000000" pitchFamily="17" charset="-128"/>
              </a:rPr>
              <a:t>（有効回答：</a:t>
            </a:r>
            <a:r>
              <a:rPr lang="en-US" altLang="ja-JP" sz="2000" dirty="0" smtClean="0">
                <a:solidFill>
                  <a:srgbClr val="FFFF00"/>
                </a:solidFill>
                <a:latin typeface="UD デジタル 教科書体 N-B" panose="02020700000000000000" pitchFamily="17" charset="-128"/>
                <a:ea typeface="UD デジタル 教科書体 N-B" panose="02020700000000000000" pitchFamily="17" charset="-128"/>
              </a:rPr>
              <a:t>856</a:t>
            </a:r>
            <a:r>
              <a:rPr lang="ja-JP" altLang="en-US" sz="2000" dirty="0" smtClean="0">
                <a:solidFill>
                  <a:srgbClr val="FFFF00"/>
                </a:solidFill>
                <a:latin typeface="UD デジタル 教科書体 N-B" panose="02020700000000000000" pitchFamily="17" charset="-128"/>
                <a:ea typeface="UD デジタル 教科書体 N-B" panose="02020700000000000000" pitchFamily="17" charset="-128"/>
              </a:rPr>
              <a:t>件）</a:t>
            </a:r>
            <a:endParaRPr lang="ja-JP" altLang="en-US" sz="2000" dirty="0">
              <a:solidFill>
                <a:srgbClr val="FFFF00"/>
              </a:solidFill>
              <a:latin typeface="UD デジタル 教科書体 N-B" panose="02020700000000000000" pitchFamily="17" charset="-128"/>
              <a:ea typeface="UD デジタル 教科書体 N-B" panose="02020700000000000000" pitchFamily="17" charset="-128"/>
            </a:endParaRPr>
          </a:p>
        </p:txBody>
      </p:sp>
      <p:pic>
        <p:nvPicPr>
          <p:cNvPr id="5" name="Picture 4" descr="https://er-static.s3.amazonaws.com/uploads/hosts/b6f2aaa00568cdbc02ddc0c1e194cd7947e3cd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20"/>
            <a:ext cx="1137623" cy="104092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5496" y="1196752"/>
            <a:ext cx="1440160" cy="523220"/>
          </a:xfrm>
          <a:prstGeom prst="rect">
            <a:avLst/>
          </a:prstGeom>
          <a:noFill/>
        </p:spPr>
        <p:txBody>
          <a:bodyPr wrap="square" rtlCol="0">
            <a:spAutoFit/>
          </a:bodyPr>
          <a:lstStyle/>
          <a:p>
            <a:r>
              <a:rPr kumimoji="1" lang="ja-JP" altLang="en-US" sz="2800" dirty="0" smtClean="0">
                <a:solidFill>
                  <a:schemeClr val="tx2">
                    <a:lumMod val="50000"/>
                  </a:schemeClr>
                </a:solidFill>
                <a:latin typeface="+mj-ea"/>
                <a:ea typeface="+mj-ea"/>
              </a:rPr>
              <a:t>質問❺：</a:t>
            </a:r>
            <a:endParaRPr kumimoji="1" lang="ja-JP" altLang="en-US" sz="2800" dirty="0">
              <a:solidFill>
                <a:schemeClr val="tx2">
                  <a:lumMod val="50000"/>
                </a:schemeClr>
              </a:solidFill>
              <a:latin typeface="+mj-ea"/>
              <a:ea typeface="+mj-ea"/>
            </a:endParaRPr>
          </a:p>
        </p:txBody>
      </p:sp>
      <p:sp>
        <p:nvSpPr>
          <p:cNvPr id="8" name="スライド番号プレースホルダ 5"/>
          <p:cNvSpPr>
            <a:spLocks noGrp="1"/>
          </p:cNvSpPr>
          <p:nvPr>
            <p:ph type="sldNum" sz="quarter" idx="4294967295"/>
          </p:nvPr>
        </p:nvSpPr>
        <p:spPr>
          <a:xfrm>
            <a:off x="8343813" y="6311061"/>
            <a:ext cx="800219" cy="646331"/>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3600" smtClean="0">
                <a:solidFill>
                  <a:schemeClr val="bg1">
                    <a:lumMod val="75000"/>
                  </a:schemeClr>
                </a:solidFill>
                <a:latin typeface="+mj-lt"/>
              </a:rPr>
              <a:pPr/>
              <a:t>23</a:t>
            </a:fld>
            <a:endParaRPr kumimoji="1" lang="ja-JP" altLang="en-US" sz="3600" dirty="0">
              <a:solidFill>
                <a:schemeClr val="bg1">
                  <a:lumMod val="75000"/>
                </a:schemeClr>
              </a:solidFill>
              <a:latin typeface="+mj-lt"/>
            </a:endParaRPr>
          </a:p>
        </p:txBody>
      </p:sp>
      <p:sp>
        <p:nvSpPr>
          <p:cNvPr id="27" name="右矢印 26"/>
          <p:cNvSpPr/>
          <p:nvPr/>
        </p:nvSpPr>
        <p:spPr>
          <a:xfrm>
            <a:off x="6654552" y="4343563"/>
            <a:ext cx="720080" cy="504056"/>
          </a:xfrm>
          <a:prstGeom prst="rightArrow">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a:off x="6654552" y="5114610"/>
            <a:ext cx="720080" cy="504056"/>
          </a:xfrm>
          <a:prstGeom prst="rightArrow">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2195736" y="1657200"/>
            <a:ext cx="4653952" cy="4076056"/>
            <a:chOff x="2195736" y="1657200"/>
            <a:chExt cx="4653952" cy="4076056"/>
          </a:xfrm>
        </p:grpSpPr>
        <p:sp>
          <p:nvSpPr>
            <p:cNvPr id="2" name="角丸四角形 1"/>
            <p:cNvSpPr/>
            <p:nvPr/>
          </p:nvSpPr>
          <p:spPr>
            <a:xfrm>
              <a:off x="2241051" y="1913401"/>
              <a:ext cx="4608637" cy="720000"/>
            </a:xfrm>
            <a:prstGeom prst="roundRect">
              <a:avLst>
                <a:gd name="adj" fmla="val 86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3600" dirty="0" smtClean="0">
                  <a:latin typeface="UD デジタル 教科書体 N-B" panose="02020700000000000000" pitchFamily="17" charset="-128"/>
                  <a:ea typeface="UD デジタル 教科書体 N-B" panose="02020700000000000000" pitchFamily="17" charset="-128"/>
                </a:rPr>
                <a:t>Oracle</a:t>
              </a:r>
              <a:r>
                <a:rPr kumimoji="1" lang="ja-JP" altLang="en-US" sz="3600" dirty="0" smtClean="0">
                  <a:latin typeface="UD デジタル 教科書体 N-B" panose="02020700000000000000" pitchFamily="17" charset="-128"/>
                  <a:ea typeface="UD デジタル 教科書体 N-B" panose="02020700000000000000" pitchFamily="17" charset="-128"/>
                </a:rPr>
                <a:t>（</a:t>
              </a:r>
              <a:r>
                <a:rPr kumimoji="1" lang="en-US" altLang="ja-JP" sz="3600" dirty="0" smtClean="0">
                  <a:latin typeface="UD デジタル 教科書体 N-B" panose="02020700000000000000" pitchFamily="17" charset="-128"/>
                  <a:ea typeface="UD デジタル 教科書体 N-B" panose="02020700000000000000" pitchFamily="17" charset="-128"/>
                </a:rPr>
                <a:t>60</a:t>
              </a:r>
              <a:r>
                <a:rPr kumimoji="1" lang="ja-JP" altLang="en-US" sz="3600" dirty="0" smtClean="0">
                  <a:latin typeface="UD デジタル 教科書体 N-B" panose="02020700000000000000" pitchFamily="17" charset="-128"/>
                  <a:ea typeface="UD デジタル 教科書体 N-B" panose="02020700000000000000" pitchFamily="17" charset="-128"/>
                </a:rPr>
                <a:t>件）</a:t>
              </a:r>
              <a:endParaRPr kumimoji="1" lang="ja-JP" altLang="en-US" sz="3600" dirty="0">
                <a:latin typeface="UD デジタル 教科書体 N-B" panose="02020700000000000000" pitchFamily="17" charset="-128"/>
                <a:ea typeface="UD デジタル 教科書体 N-B" panose="02020700000000000000" pitchFamily="17" charset="-128"/>
              </a:endParaRPr>
            </a:p>
          </p:txBody>
        </p:sp>
        <p:sp>
          <p:nvSpPr>
            <p:cNvPr id="10" name="角丸四角形 9"/>
            <p:cNvSpPr/>
            <p:nvPr/>
          </p:nvSpPr>
          <p:spPr>
            <a:xfrm>
              <a:off x="2241051" y="2684842"/>
              <a:ext cx="4608637" cy="720000"/>
            </a:xfrm>
            <a:prstGeom prst="roundRect">
              <a:avLst>
                <a:gd name="adj" fmla="val 860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3600" dirty="0" smtClean="0">
                  <a:latin typeface="UD デジタル 教科書体 N-B" panose="02020700000000000000" pitchFamily="17" charset="-128"/>
                  <a:ea typeface="UD デジタル 教科書体 N-B" panose="02020700000000000000" pitchFamily="17" charset="-128"/>
                </a:rPr>
                <a:t>SQL</a:t>
              </a:r>
              <a:r>
                <a:rPr lang="ja-JP" altLang="en-US" sz="3600" dirty="0">
                  <a:latin typeface="UD デジタル 教科書体 N-B" panose="02020700000000000000" pitchFamily="17" charset="-128"/>
                  <a:ea typeface="UD デジタル 教科書体 N-B" panose="02020700000000000000" pitchFamily="17" charset="-128"/>
                </a:rPr>
                <a:t> </a:t>
              </a:r>
              <a:r>
                <a:rPr kumimoji="1" lang="en-US" altLang="ja-JP" sz="3600" dirty="0" smtClean="0">
                  <a:latin typeface="UD デジタル 教科書体 N-B" panose="02020700000000000000" pitchFamily="17" charset="-128"/>
                  <a:ea typeface="UD デジタル 教科書体 N-B" panose="02020700000000000000" pitchFamily="17" charset="-128"/>
                </a:rPr>
                <a:t>Server</a:t>
              </a:r>
              <a:r>
                <a:rPr kumimoji="1" lang="ja-JP" altLang="en-US" sz="3600" dirty="0" smtClean="0">
                  <a:latin typeface="UD デジタル 教科書体 N-B" panose="02020700000000000000" pitchFamily="17" charset="-128"/>
                  <a:ea typeface="UD デジタル 教科書体 N-B" panose="02020700000000000000" pitchFamily="17" charset="-128"/>
                </a:rPr>
                <a:t>（</a:t>
              </a:r>
              <a:r>
                <a:rPr kumimoji="1" lang="en-US" altLang="ja-JP" sz="3600" dirty="0" smtClean="0">
                  <a:latin typeface="UD デジタル 教科書体 N-B" panose="02020700000000000000" pitchFamily="17" charset="-128"/>
                  <a:ea typeface="UD デジタル 教科書体 N-B" panose="02020700000000000000" pitchFamily="17" charset="-128"/>
                </a:rPr>
                <a:t>24</a:t>
              </a:r>
              <a:r>
                <a:rPr kumimoji="1" lang="ja-JP" altLang="en-US" sz="3600" dirty="0" smtClean="0">
                  <a:latin typeface="UD デジタル 教科書体 N-B" panose="02020700000000000000" pitchFamily="17" charset="-128"/>
                  <a:ea typeface="UD デジタル 教科書体 N-B" panose="02020700000000000000" pitchFamily="17" charset="-128"/>
                </a:rPr>
                <a:t>件）</a:t>
              </a:r>
              <a:endParaRPr kumimoji="1" lang="ja-JP" altLang="en-US" sz="3600" dirty="0">
                <a:latin typeface="UD デジタル 教科書体 N-B" panose="02020700000000000000" pitchFamily="17" charset="-128"/>
                <a:ea typeface="UD デジタル 教科書体 N-B" panose="02020700000000000000" pitchFamily="17" charset="-128"/>
              </a:endParaRPr>
            </a:p>
          </p:txBody>
        </p:sp>
        <p:sp>
          <p:nvSpPr>
            <p:cNvPr id="11" name="角丸四角形 10"/>
            <p:cNvSpPr/>
            <p:nvPr/>
          </p:nvSpPr>
          <p:spPr>
            <a:xfrm>
              <a:off x="2241051" y="3461481"/>
              <a:ext cx="4608637" cy="720000"/>
            </a:xfrm>
            <a:prstGeom prst="roundRect">
              <a:avLst>
                <a:gd name="adj" fmla="val 860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3600" dirty="0" smtClean="0">
                  <a:latin typeface="UD デジタル 教科書体 N-B" panose="02020700000000000000" pitchFamily="17" charset="-128"/>
                  <a:ea typeface="UD デジタル 教科書体 N-B" panose="02020700000000000000" pitchFamily="17" charset="-128"/>
                </a:rPr>
                <a:t>DB2</a:t>
              </a:r>
              <a:r>
                <a:rPr kumimoji="1" lang="ja-JP" altLang="en-US" sz="3600" dirty="0" smtClean="0">
                  <a:latin typeface="UD デジタル 教科書体 N-B" panose="02020700000000000000" pitchFamily="17" charset="-128"/>
                  <a:ea typeface="UD デジタル 教科書体 N-B" panose="02020700000000000000" pitchFamily="17" charset="-128"/>
                </a:rPr>
                <a:t>（</a:t>
              </a:r>
              <a:r>
                <a:rPr kumimoji="1" lang="en-US" altLang="ja-JP" sz="3600" dirty="0" smtClean="0">
                  <a:latin typeface="UD デジタル 教科書体 N-B" panose="02020700000000000000" pitchFamily="17" charset="-128"/>
                  <a:ea typeface="UD デジタル 教科書体 N-B" panose="02020700000000000000" pitchFamily="17" charset="-128"/>
                </a:rPr>
                <a:t>20</a:t>
              </a:r>
              <a:r>
                <a:rPr kumimoji="1" lang="ja-JP" altLang="en-US" sz="3600" dirty="0" smtClean="0">
                  <a:latin typeface="UD デジタル 教科書体 N-B" panose="02020700000000000000" pitchFamily="17" charset="-128"/>
                  <a:ea typeface="UD デジタル 教科書体 N-B" panose="02020700000000000000" pitchFamily="17" charset="-128"/>
                </a:rPr>
                <a:t>件）</a:t>
              </a:r>
              <a:endParaRPr kumimoji="1" lang="ja-JP" altLang="en-US" sz="3600" dirty="0">
                <a:latin typeface="UD デジタル 教科書体 N-B" panose="02020700000000000000" pitchFamily="17" charset="-128"/>
                <a:ea typeface="UD デジタル 教科書体 N-B" panose="02020700000000000000" pitchFamily="17" charset="-128"/>
              </a:endParaRPr>
            </a:p>
          </p:txBody>
        </p:sp>
        <p:sp>
          <p:nvSpPr>
            <p:cNvPr id="12" name="テキスト ボックス 11"/>
            <p:cNvSpPr txBox="1"/>
            <p:nvPr/>
          </p:nvSpPr>
          <p:spPr>
            <a:xfrm>
              <a:off x="2195736" y="1886906"/>
              <a:ext cx="576064" cy="307777"/>
            </a:xfrm>
            <a:prstGeom prst="rect">
              <a:avLst/>
            </a:prstGeom>
            <a:noFill/>
          </p:spPr>
          <p:txBody>
            <a:bodyPr wrap="square" rtlCol="0">
              <a:spAutoFit/>
            </a:bodyPr>
            <a:lstStyle/>
            <a:p>
              <a:r>
                <a:rPr kumimoji="1" lang="ja-JP" altLang="en-US" sz="1400" dirty="0" smtClean="0">
                  <a:solidFill>
                    <a:schemeClr val="accent2">
                      <a:lumMod val="20000"/>
                      <a:lumOff val="80000"/>
                    </a:schemeClr>
                  </a:solidFill>
                  <a:latin typeface="UD デジタル 教科書体 NK-B" panose="02020700000000000000" pitchFamily="18" charset="-128"/>
                  <a:ea typeface="UD デジタル 教科書体 NK-B" panose="02020700000000000000" pitchFamily="18" charset="-128"/>
                </a:rPr>
                <a:t>１位</a:t>
              </a:r>
              <a:endParaRPr kumimoji="1" lang="ja-JP" altLang="en-US" sz="1400" dirty="0">
                <a:solidFill>
                  <a:schemeClr val="accent2">
                    <a:lumMod val="20000"/>
                    <a:lumOff val="80000"/>
                  </a:schemeClr>
                </a:solidFill>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2201416" y="2639387"/>
              <a:ext cx="576064" cy="307777"/>
            </a:xfrm>
            <a:prstGeom prst="rect">
              <a:avLst/>
            </a:prstGeom>
            <a:noFill/>
          </p:spPr>
          <p:txBody>
            <a:bodyPr wrap="square" rtlCol="0">
              <a:spAutoFit/>
            </a:bodyPr>
            <a:lstStyle/>
            <a:p>
              <a:r>
                <a:rPr kumimoji="1" lang="ja-JP" altLang="en-US" sz="1400" dirty="0" smtClean="0">
                  <a:solidFill>
                    <a:srgbClr val="FFFF00"/>
                  </a:solidFill>
                  <a:latin typeface="UD デジタル 教科書体 NK-B" panose="02020700000000000000" pitchFamily="18" charset="-128"/>
                  <a:ea typeface="UD デジタル 教科書体 NK-B" panose="02020700000000000000" pitchFamily="18" charset="-128"/>
                </a:rPr>
                <a:t>２位</a:t>
              </a:r>
              <a:endParaRPr kumimoji="1" lang="ja-JP" altLang="en-US" sz="1400" dirty="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2201416" y="3438834"/>
              <a:ext cx="576064" cy="307777"/>
            </a:xfrm>
            <a:prstGeom prst="rect">
              <a:avLst/>
            </a:prstGeom>
            <a:noFill/>
          </p:spPr>
          <p:txBody>
            <a:bodyPr wrap="square" rtlCol="0">
              <a:spAutoFit/>
            </a:bodyPr>
            <a:lstStyle/>
            <a:p>
              <a:r>
                <a:rPr kumimoji="1" lang="en-US" altLang="ja-JP" sz="1400" dirty="0" smtClean="0">
                  <a:solidFill>
                    <a:schemeClr val="accent3">
                      <a:lumMod val="40000"/>
                      <a:lumOff val="60000"/>
                    </a:schemeClr>
                  </a:solidFill>
                  <a:latin typeface="UD デジタル 教科書体 NK-B" panose="02020700000000000000" pitchFamily="18" charset="-128"/>
                  <a:ea typeface="UD デジタル 教科書体 NK-B" panose="02020700000000000000" pitchFamily="18" charset="-128"/>
                </a:rPr>
                <a:t>3</a:t>
              </a:r>
              <a:r>
                <a:rPr kumimoji="1" lang="ja-JP" altLang="en-US" sz="1400" dirty="0" smtClean="0">
                  <a:solidFill>
                    <a:schemeClr val="accent3">
                      <a:lumMod val="40000"/>
                      <a:lumOff val="60000"/>
                    </a:schemeClr>
                  </a:solidFill>
                  <a:latin typeface="UD デジタル 教科書体 NK-B" panose="02020700000000000000" pitchFamily="18" charset="-128"/>
                  <a:ea typeface="UD デジタル 教科書体 NK-B" panose="02020700000000000000" pitchFamily="18" charset="-128"/>
                </a:rPr>
                <a:t>位</a:t>
              </a:r>
              <a:endParaRPr kumimoji="1" lang="ja-JP" altLang="en-US" sz="1400" dirty="0">
                <a:solidFill>
                  <a:schemeClr val="accent3">
                    <a:lumMod val="40000"/>
                    <a:lumOff val="60000"/>
                  </a:schemeClr>
                </a:solidFill>
                <a:latin typeface="UD デジタル 教科書体 NK-B" panose="02020700000000000000" pitchFamily="18" charset="-128"/>
                <a:ea typeface="UD デジタル 教科書体 NK-B" panose="02020700000000000000" pitchFamily="18" charset="-128"/>
              </a:endParaRPr>
            </a:p>
          </p:txBody>
        </p:sp>
        <p:sp>
          <p:nvSpPr>
            <p:cNvPr id="29" name="角丸四角形 28"/>
            <p:cNvSpPr/>
            <p:nvPr/>
          </p:nvSpPr>
          <p:spPr>
            <a:xfrm>
              <a:off x="2235371" y="4236617"/>
              <a:ext cx="4608637" cy="720000"/>
            </a:xfrm>
            <a:prstGeom prst="roundRect">
              <a:avLst>
                <a:gd name="adj" fmla="val 860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3600" dirty="0" smtClean="0">
                  <a:latin typeface="UD デジタル 教科書体 N-B" panose="02020700000000000000" pitchFamily="17" charset="-128"/>
                  <a:ea typeface="UD デジタル 教科書体 N-B" panose="02020700000000000000" pitchFamily="17" charset="-128"/>
                </a:rPr>
                <a:t>MySQL</a:t>
              </a:r>
              <a:r>
                <a:rPr kumimoji="1" lang="ja-JP" altLang="en-US" sz="3600" dirty="0" smtClean="0">
                  <a:latin typeface="UD デジタル 教科書体 N-B" panose="02020700000000000000" pitchFamily="17" charset="-128"/>
                  <a:ea typeface="UD デジタル 教科書体 N-B" panose="02020700000000000000" pitchFamily="17" charset="-128"/>
                </a:rPr>
                <a:t>（</a:t>
              </a:r>
              <a:r>
                <a:rPr kumimoji="1" lang="en-US" altLang="ja-JP" sz="3600" dirty="0" smtClean="0">
                  <a:latin typeface="UD デジタル 教科書体 N-B" panose="02020700000000000000" pitchFamily="17" charset="-128"/>
                  <a:ea typeface="UD デジタル 教科書体 N-B" panose="02020700000000000000" pitchFamily="17" charset="-128"/>
                </a:rPr>
                <a:t>16</a:t>
              </a:r>
              <a:r>
                <a:rPr kumimoji="1" lang="ja-JP" altLang="en-US" sz="3600" dirty="0" smtClean="0">
                  <a:latin typeface="UD デジタル 教科書体 N-B" panose="02020700000000000000" pitchFamily="17" charset="-128"/>
                  <a:ea typeface="UD デジタル 教科書体 N-B" panose="02020700000000000000" pitchFamily="17" charset="-128"/>
                </a:rPr>
                <a:t>件）</a:t>
              </a:r>
              <a:endParaRPr kumimoji="1" lang="ja-JP" altLang="en-US" sz="3600" dirty="0">
                <a:latin typeface="UD デジタル 教科書体 N-B" panose="02020700000000000000" pitchFamily="17" charset="-128"/>
                <a:ea typeface="UD デジタル 教科書体 N-B" panose="02020700000000000000" pitchFamily="17" charset="-128"/>
              </a:endParaRPr>
            </a:p>
          </p:txBody>
        </p:sp>
        <p:sp>
          <p:nvSpPr>
            <p:cNvPr id="30" name="角丸四角形 29"/>
            <p:cNvSpPr/>
            <p:nvPr/>
          </p:nvSpPr>
          <p:spPr>
            <a:xfrm>
              <a:off x="2235371" y="5013256"/>
              <a:ext cx="4608637" cy="720000"/>
            </a:xfrm>
            <a:prstGeom prst="roundRect">
              <a:avLst>
                <a:gd name="adj" fmla="val 8602"/>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3600" dirty="0" smtClean="0">
                  <a:latin typeface="UD デジタル 教科書体 N-B" panose="02020700000000000000" pitchFamily="17" charset="-128"/>
                  <a:ea typeface="UD デジタル 教科書体 N-B" panose="02020700000000000000" pitchFamily="17" charset="-128"/>
                </a:rPr>
                <a:t>PostgreSQL</a:t>
              </a:r>
              <a:r>
                <a:rPr kumimoji="1" lang="ja-JP" altLang="en-US" sz="3600" dirty="0" smtClean="0">
                  <a:latin typeface="UD デジタル 教科書体 N-B" panose="02020700000000000000" pitchFamily="17" charset="-128"/>
                  <a:ea typeface="UD デジタル 教科書体 N-B" panose="02020700000000000000" pitchFamily="17" charset="-128"/>
                </a:rPr>
                <a:t>（</a:t>
              </a:r>
              <a:r>
                <a:rPr kumimoji="1" lang="en-US" altLang="ja-JP" sz="3600" dirty="0" smtClean="0">
                  <a:latin typeface="UD デジタル 教科書体 N-B" panose="02020700000000000000" pitchFamily="17" charset="-128"/>
                  <a:ea typeface="UD デジタル 教科書体 N-B" panose="02020700000000000000" pitchFamily="17" charset="-128"/>
                </a:rPr>
                <a:t>12</a:t>
              </a:r>
              <a:r>
                <a:rPr kumimoji="1" lang="ja-JP" altLang="en-US" sz="3600" dirty="0" smtClean="0">
                  <a:latin typeface="UD デジタル 教科書体 N-B" panose="02020700000000000000" pitchFamily="17" charset="-128"/>
                  <a:ea typeface="UD デジタル 教科書体 N-B" panose="02020700000000000000" pitchFamily="17" charset="-128"/>
                </a:rPr>
                <a:t>件）</a:t>
              </a:r>
              <a:endParaRPr kumimoji="1" lang="ja-JP" altLang="en-US" sz="3600" dirty="0">
                <a:latin typeface="UD デジタル 教科書体 N-B" panose="02020700000000000000" pitchFamily="17" charset="-128"/>
                <a:ea typeface="UD デジタル 教科書体 N-B" panose="02020700000000000000" pitchFamily="17" charset="-128"/>
              </a:endParaRPr>
            </a:p>
          </p:txBody>
        </p:sp>
        <p:sp>
          <p:nvSpPr>
            <p:cNvPr id="31" name="テキスト ボックス 30"/>
            <p:cNvSpPr txBox="1"/>
            <p:nvPr/>
          </p:nvSpPr>
          <p:spPr>
            <a:xfrm>
              <a:off x="2195736" y="4191162"/>
              <a:ext cx="576064" cy="307777"/>
            </a:xfrm>
            <a:prstGeom prst="rect">
              <a:avLst/>
            </a:prstGeom>
            <a:noFill/>
          </p:spPr>
          <p:txBody>
            <a:bodyPr wrap="square" rtlCol="0">
              <a:spAutoFit/>
            </a:bodyPr>
            <a:lstStyle/>
            <a:p>
              <a:r>
                <a:rPr kumimoji="1" lang="en-US" altLang="ja-JP" sz="1400" dirty="0" smtClean="0">
                  <a:solidFill>
                    <a:schemeClr val="accent5">
                      <a:lumMod val="40000"/>
                      <a:lumOff val="60000"/>
                    </a:schemeClr>
                  </a:solidFill>
                  <a:latin typeface="UD デジタル 教科書体 NK-B" panose="02020700000000000000" pitchFamily="18" charset="-128"/>
                  <a:ea typeface="UD デジタル 教科書体 NK-B" panose="02020700000000000000" pitchFamily="18" charset="-128"/>
                </a:rPr>
                <a:t>4</a:t>
              </a:r>
              <a:r>
                <a:rPr kumimoji="1" lang="ja-JP" altLang="en-US" sz="1400" dirty="0" smtClean="0">
                  <a:solidFill>
                    <a:schemeClr val="accent5">
                      <a:lumMod val="40000"/>
                      <a:lumOff val="60000"/>
                    </a:schemeClr>
                  </a:solidFill>
                  <a:latin typeface="UD デジタル 教科書体 NK-B" panose="02020700000000000000" pitchFamily="18" charset="-128"/>
                  <a:ea typeface="UD デジタル 教科書体 NK-B" panose="02020700000000000000" pitchFamily="18" charset="-128"/>
                </a:rPr>
                <a:t>位</a:t>
              </a:r>
              <a:endParaRPr kumimoji="1" lang="ja-JP" altLang="en-US" sz="1400" dirty="0">
                <a:solidFill>
                  <a:schemeClr val="accent5">
                    <a:lumMod val="40000"/>
                    <a:lumOff val="60000"/>
                  </a:schemeClr>
                </a:solidFill>
                <a:latin typeface="UD デジタル 教科書体 NK-B" panose="02020700000000000000" pitchFamily="18" charset="-128"/>
                <a:ea typeface="UD デジタル 教科書体 NK-B" panose="02020700000000000000" pitchFamily="18" charset="-128"/>
              </a:endParaRPr>
            </a:p>
          </p:txBody>
        </p:sp>
        <p:sp>
          <p:nvSpPr>
            <p:cNvPr id="32" name="テキスト ボックス 31"/>
            <p:cNvSpPr txBox="1"/>
            <p:nvPr/>
          </p:nvSpPr>
          <p:spPr>
            <a:xfrm>
              <a:off x="2195736" y="4990609"/>
              <a:ext cx="576064" cy="307777"/>
            </a:xfrm>
            <a:prstGeom prst="rect">
              <a:avLst/>
            </a:prstGeom>
            <a:noFill/>
          </p:spPr>
          <p:txBody>
            <a:bodyPr wrap="square" rtlCol="0">
              <a:spAutoFit/>
            </a:bodyPr>
            <a:lstStyle/>
            <a:p>
              <a:r>
                <a:rPr kumimoji="1" lang="en-US" altLang="ja-JP" sz="1400" dirty="0" smtClean="0">
                  <a:solidFill>
                    <a:schemeClr val="accent1">
                      <a:lumMod val="40000"/>
                      <a:lumOff val="60000"/>
                    </a:schemeClr>
                  </a:solidFill>
                  <a:latin typeface="UD デジタル 教科書体 NK-B" panose="02020700000000000000" pitchFamily="18" charset="-128"/>
                  <a:ea typeface="UD デジタル 教科書体 NK-B" panose="02020700000000000000" pitchFamily="18" charset="-128"/>
                </a:rPr>
                <a:t>5</a:t>
              </a:r>
              <a:r>
                <a:rPr kumimoji="1" lang="ja-JP" altLang="en-US" sz="1400" dirty="0" smtClean="0">
                  <a:solidFill>
                    <a:schemeClr val="accent1">
                      <a:lumMod val="40000"/>
                      <a:lumOff val="60000"/>
                    </a:schemeClr>
                  </a:solidFill>
                  <a:latin typeface="UD デジタル 教科書体 NK-B" panose="02020700000000000000" pitchFamily="18" charset="-128"/>
                  <a:ea typeface="UD デジタル 教科書体 NK-B" panose="02020700000000000000" pitchFamily="18" charset="-128"/>
                </a:rPr>
                <a:t>位</a:t>
              </a:r>
              <a:endParaRPr kumimoji="1" lang="ja-JP" altLang="en-US" sz="1400" dirty="0">
                <a:solidFill>
                  <a:schemeClr val="accent1">
                    <a:lumMod val="40000"/>
                    <a:lumOff val="60000"/>
                  </a:schemeClr>
                </a:solidFill>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3203848" y="1657200"/>
              <a:ext cx="2736304" cy="276999"/>
            </a:xfrm>
            <a:prstGeom prst="rect">
              <a:avLst/>
            </a:prstGeom>
            <a:noFill/>
          </p:spPr>
          <p:txBody>
            <a:bodyPr wrap="square" rtlCol="0">
              <a:spAutoFit/>
            </a:bodyPr>
            <a:lstStyle/>
            <a:p>
              <a:pPr algn="ctr"/>
              <a:r>
                <a:rPr kumimoji="1" lang="ja-JP" altLang="en-US" sz="1200" dirty="0" smtClean="0"/>
                <a:t>中止検討数</a:t>
              </a:r>
              <a:r>
                <a:rPr kumimoji="1" lang="ja-JP" altLang="en-US" sz="1050" dirty="0" smtClean="0"/>
                <a:t>（アンケート回答の実数）</a:t>
              </a:r>
              <a:endParaRPr kumimoji="1" lang="ja-JP" altLang="en-US" sz="1050" dirty="0"/>
            </a:p>
          </p:txBody>
        </p:sp>
      </p:grpSp>
      <p:sp>
        <p:nvSpPr>
          <p:cNvPr id="35" name="テキスト ボックス 34"/>
          <p:cNvSpPr txBox="1"/>
          <p:nvPr/>
        </p:nvSpPr>
        <p:spPr>
          <a:xfrm>
            <a:off x="112147" y="1844824"/>
            <a:ext cx="1723549" cy="3960440"/>
          </a:xfrm>
          <a:prstGeom prst="rect">
            <a:avLst/>
          </a:prstGeom>
          <a:noFill/>
        </p:spPr>
        <p:txBody>
          <a:bodyPr vert="eaVert" wrap="square" rtlCol="0">
            <a:spAutoFit/>
          </a:bodyPr>
          <a:lstStyle/>
          <a:p>
            <a:r>
              <a:rPr lang="ja-JP" altLang="en-US"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利用していないものの利用を中止することは出来ない。そのため、利用数の多いＤＢが上位に来るのは当然だが、特定のＤＢの減少率が想定以上に高かった。</a:t>
            </a:r>
            <a:endParaRPr lang="en-US" altLang="ja-JP"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762032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13" grpId="0" animBg="1"/>
      <p:bldP spid="27" grpId="0" animBg="1"/>
      <p:bldP spid="28" grpId="0" animBg="1"/>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571604" y="115888"/>
            <a:ext cx="7715304" cy="1584920"/>
          </a:xfrm>
          <a:prstGeom prst="roundRect">
            <a:avLst>
              <a:gd name="adj" fmla="val 659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UD デジタル 教科書体 N-B" panose="02020700000000000000" pitchFamily="17" charset="-128"/>
                <a:ea typeface="UD デジタル 教科書体 N-B" panose="02020700000000000000" pitchFamily="17" charset="-128"/>
              </a:rPr>
              <a:t>業務</a:t>
            </a:r>
            <a:r>
              <a:rPr lang="ja-JP" altLang="en-US" sz="2800" dirty="0" smtClean="0">
                <a:latin typeface="UD デジタル 教科書体 N-B" panose="02020700000000000000" pitchFamily="17" charset="-128"/>
                <a:ea typeface="UD デジタル 教科書体 N-B" panose="02020700000000000000" pitchFamily="17" charset="-128"/>
              </a:rPr>
              <a:t>で今後の利用を検討しているＤＢを</a:t>
            </a:r>
            <a:endParaRPr lang="en-US" altLang="ja-JP" sz="2800" dirty="0" smtClean="0">
              <a:latin typeface="UD デジタル 教科書体 N-B" panose="02020700000000000000" pitchFamily="17" charset="-128"/>
              <a:ea typeface="UD デジタル 教科書体 N-B" panose="02020700000000000000" pitchFamily="17" charset="-128"/>
            </a:endParaRPr>
          </a:p>
          <a:p>
            <a:r>
              <a:rPr lang="ja-JP" altLang="en-US" sz="2800" dirty="0">
                <a:latin typeface="UD デジタル 教科書体 N-B" panose="02020700000000000000" pitchFamily="17" charset="-128"/>
                <a:ea typeface="UD デジタル 教科書体 N-B" panose="02020700000000000000" pitchFamily="17" charset="-128"/>
              </a:rPr>
              <a:t>選択してください</a:t>
            </a:r>
            <a:r>
              <a:rPr lang="ja-JP" altLang="en-US" sz="2800" dirty="0" smtClean="0">
                <a:latin typeface="UD デジタル 教科書体 N-B" panose="02020700000000000000" pitchFamily="17" charset="-128"/>
                <a:ea typeface="UD デジタル 教科書体 N-B" panose="02020700000000000000" pitchFamily="17" charset="-128"/>
              </a:rPr>
              <a:t>。</a:t>
            </a:r>
            <a:r>
              <a:rPr lang="ja-JP" altLang="en-US" sz="2000" dirty="0" smtClean="0">
                <a:solidFill>
                  <a:srgbClr val="FFFF00"/>
                </a:solidFill>
                <a:latin typeface="UD デジタル 教科書体 N-B" panose="02020700000000000000" pitchFamily="17" charset="-128"/>
                <a:ea typeface="UD デジタル 教科書体 N-B" panose="02020700000000000000" pitchFamily="17" charset="-128"/>
              </a:rPr>
              <a:t>（有効回答：</a:t>
            </a:r>
            <a:r>
              <a:rPr lang="en-US" altLang="ja-JP" sz="2000" dirty="0" smtClean="0">
                <a:solidFill>
                  <a:srgbClr val="FFFF00"/>
                </a:solidFill>
                <a:latin typeface="UD デジタル 教科書体 N-B" panose="02020700000000000000" pitchFamily="17" charset="-128"/>
                <a:ea typeface="UD デジタル 教科書体 N-B" panose="02020700000000000000" pitchFamily="17" charset="-128"/>
              </a:rPr>
              <a:t>495</a:t>
            </a:r>
            <a:r>
              <a:rPr lang="ja-JP" altLang="en-US" sz="2000" dirty="0" smtClean="0">
                <a:solidFill>
                  <a:srgbClr val="FFFF00"/>
                </a:solidFill>
                <a:latin typeface="UD デジタル 教科書体 N-B" panose="02020700000000000000" pitchFamily="17" charset="-128"/>
                <a:ea typeface="UD デジタル 教科書体 N-B" panose="02020700000000000000" pitchFamily="17" charset="-128"/>
              </a:rPr>
              <a:t>件）</a:t>
            </a:r>
            <a:endParaRPr lang="ja-JP" altLang="en-US" sz="1600" dirty="0">
              <a:solidFill>
                <a:srgbClr val="FFFF00"/>
              </a:solidFill>
              <a:latin typeface="UD デジタル 教科書体 N-B" panose="02020700000000000000" pitchFamily="17" charset="-128"/>
              <a:ea typeface="UD デジタル 教科書体 N-B" panose="02020700000000000000" pitchFamily="17" charset="-128"/>
            </a:endParaRPr>
          </a:p>
        </p:txBody>
      </p:sp>
      <p:pic>
        <p:nvPicPr>
          <p:cNvPr id="5" name="Picture 4" descr="https://er-static.s3.amazonaws.com/uploads/hosts/b6f2aaa00568cdbc02ddc0c1e194cd7947e3cd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20"/>
            <a:ext cx="1137623" cy="104092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5496" y="1196752"/>
            <a:ext cx="1440160" cy="523220"/>
          </a:xfrm>
          <a:prstGeom prst="rect">
            <a:avLst/>
          </a:prstGeom>
          <a:noFill/>
        </p:spPr>
        <p:txBody>
          <a:bodyPr wrap="square" rtlCol="0">
            <a:spAutoFit/>
          </a:bodyPr>
          <a:lstStyle/>
          <a:p>
            <a:r>
              <a:rPr kumimoji="1" lang="ja-JP" altLang="en-US" sz="2800" dirty="0" smtClean="0">
                <a:solidFill>
                  <a:schemeClr val="tx2">
                    <a:lumMod val="50000"/>
                  </a:schemeClr>
                </a:solidFill>
                <a:latin typeface="+mj-ea"/>
                <a:ea typeface="+mj-ea"/>
              </a:rPr>
              <a:t>質問❻：</a:t>
            </a:r>
            <a:endParaRPr kumimoji="1" lang="ja-JP" altLang="en-US" sz="2800" dirty="0">
              <a:solidFill>
                <a:schemeClr val="tx2">
                  <a:lumMod val="50000"/>
                </a:schemeClr>
              </a:solidFill>
              <a:latin typeface="+mj-ea"/>
              <a:ea typeface="+mj-ea"/>
            </a:endParaRPr>
          </a:p>
        </p:txBody>
      </p:sp>
      <p:pic>
        <p:nvPicPr>
          <p:cNvPr id="5122" name="Picture 2" descr="表彰台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560" y="1690689"/>
            <a:ext cx="5896064" cy="589606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rot="20927339">
            <a:off x="6990324" y="3155427"/>
            <a:ext cx="3014431" cy="1446550"/>
          </a:xfrm>
          <a:prstGeom prst="rect">
            <a:avLst/>
          </a:prstGeom>
          <a:noFill/>
        </p:spPr>
        <p:txBody>
          <a:bodyPr wrap="square" rtlCol="0">
            <a:spAutoFit/>
          </a:bodyPr>
          <a:lstStyle/>
          <a:p>
            <a:r>
              <a:rPr kumimoji="1" lang="ja-JP" altLang="en-US" sz="4400" dirty="0" smtClean="0">
                <a:solidFill>
                  <a:srgbClr val="FF0000"/>
                </a:solidFill>
                <a:latin typeface="UD デジタル 教科書体 NK-B" panose="02020700000000000000" pitchFamily="18" charset="-128"/>
                <a:ea typeface="UD デジタル 教科書体 NK-B" panose="02020700000000000000" pitchFamily="18" charset="-128"/>
              </a:rPr>
              <a:t>Ｏｒａｃｌｅ</a:t>
            </a:r>
            <a:r>
              <a:rPr kumimoji="1" lang="en-US" altLang="ja-JP" sz="4400" dirty="0" smtClean="0">
                <a:solidFill>
                  <a:srgbClr val="FF0000"/>
                </a:solidFill>
                <a:latin typeface="UD デジタル 教科書体 NK-B" panose="02020700000000000000" pitchFamily="18" charset="-128"/>
                <a:ea typeface="UD デジタル 教科書体 NK-B" panose="02020700000000000000" pitchFamily="18" charset="-128"/>
              </a:rPr>
              <a:t/>
            </a:r>
            <a:br>
              <a:rPr kumimoji="1" lang="en-US" altLang="ja-JP" sz="4400" dirty="0" smtClean="0">
                <a:solidFill>
                  <a:srgbClr val="FF0000"/>
                </a:solidFill>
                <a:latin typeface="UD デジタル 教科書体 NK-B" panose="02020700000000000000" pitchFamily="18" charset="-128"/>
                <a:ea typeface="UD デジタル 教科書体 NK-B" panose="02020700000000000000" pitchFamily="18" charset="-128"/>
              </a:rPr>
            </a:br>
            <a:r>
              <a:rPr kumimoji="1" lang="ja-JP" altLang="en-US" sz="4400" dirty="0" smtClean="0">
                <a:solidFill>
                  <a:srgbClr val="FF0000"/>
                </a:solidFill>
                <a:latin typeface="UD デジタル 教科書体 NK-B" panose="02020700000000000000" pitchFamily="18" charset="-128"/>
                <a:ea typeface="UD デジタル 教科書体 NK-B" panose="02020700000000000000" pitchFamily="18" charset="-128"/>
              </a:rPr>
              <a:t>（</a:t>
            </a:r>
            <a:r>
              <a:rPr kumimoji="1" lang="en-US" altLang="ja-JP" sz="4400" dirty="0" smtClean="0">
                <a:solidFill>
                  <a:srgbClr val="FF0000"/>
                </a:solidFill>
                <a:latin typeface="UD デジタル 教科書体 NK-B" panose="02020700000000000000" pitchFamily="18" charset="-128"/>
                <a:ea typeface="UD デジタル 教科書体 NK-B" panose="02020700000000000000" pitchFamily="18" charset="-128"/>
              </a:rPr>
              <a:t>51</a:t>
            </a:r>
            <a:r>
              <a:rPr lang="ja-JP" altLang="en-US" sz="4400" dirty="0" smtClean="0">
                <a:solidFill>
                  <a:srgbClr val="FF0000"/>
                </a:solidFill>
                <a:latin typeface="UD デジタル 教科書体 NK-B" panose="02020700000000000000" pitchFamily="18" charset="-128"/>
                <a:ea typeface="UD デジタル 教科書体 NK-B" panose="02020700000000000000" pitchFamily="18" charset="-128"/>
              </a:rPr>
              <a:t>件）</a:t>
            </a:r>
            <a:endParaRPr kumimoji="1" lang="ja-JP" altLang="en-US" sz="4400" dirty="0">
              <a:solidFill>
                <a:srgbClr val="FF0000"/>
              </a:solidFill>
              <a:latin typeface="UD デジタル 教科書体 NK-B" panose="02020700000000000000" pitchFamily="18" charset="-128"/>
              <a:ea typeface="UD デジタル 教科書体 NK-B" panose="02020700000000000000" pitchFamily="18" charset="-128"/>
            </a:endParaRPr>
          </a:p>
        </p:txBody>
      </p:sp>
      <p:grpSp>
        <p:nvGrpSpPr>
          <p:cNvPr id="15" name="グループ化 14"/>
          <p:cNvGrpSpPr/>
          <p:nvPr/>
        </p:nvGrpSpPr>
        <p:grpSpPr>
          <a:xfrm>
            <a:off x="3469951" y="1711841"/>
            <a:ext cx="4486425" cy="1702643"/>
            <a:chOff x="2965895" y="1711841"/>
            <a:chExt cx="4486425" cy="1702643"/>
          </a:xfrm>
        </p:grpSpPr>
        <p:sp>
          <p:nvSpPr>
            <p:cNvPr id="11" name="テキスト ボックス 10"/>
            <p:cNvSpPr txBox="1"/>
            <p:nvPr/>
          </p:nvSpPr>
          <p:spPr>
            <a:xfrm>
              <a:off x="2965895" y="1844824"/>
              <a:ext cx="4394110" cy="1569660"/>
            </a:xfrm>
            <a:prstGeom prst="rect">
              <a:avLst/>
            </a:prstGeom>
            <a:noFill/>
          </p:spPr>
          <p:txBody>
            <a:bodyPr wrap="square" rtlCol="0">
              <a:spAutoFit/>
            </a:bodyPr>
            <a:lstStyle/>
            <a:p>
              <a:pPr algn="ctr"/>
              <a:r>
                <a:rPr kumimoji="1" lang="ja-JP" altLang="en-US" sz="48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ＰｏｓｔｇｒｅＳＱＬ（</a:t>
              </a:r>
              <a:r>
                <a:rPr kumimoji="1" lang="en-US" altLang="ja-JP" sz="48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89</a:t>
              </a:r>
              <a:r>
                <a:rPr lang="ja-JP" altLang="en-US" sz="4800" dirty="0" smtClean="0">
                  <a:solidFill>
                    <a:schemeClr val="tx2">
                      <a:lumMod val="75000"/>
                    </a:schemeClr>
                  </a:solidFill>
                  <a:latin typeface="UD デジタル 教科書体 NK-B" panose="02020700000000000000" pitchFamily="18" charset="-128"/>
                  <a:ea typeface="UD デジタル 教科書体 NK-B" panose="02020700000000000000" pitchFamily="18" charset="-128"/>
                </a:rPr>
                <a:t>件）</a:t>
              </a:r>
              <a:endParaRPr kumimoji="1" lang="ja-JP" altLang="en-US" sz="4800" dirty="0">
                <a:solidFill>
                  <a:schemeClr val="tx2">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3131840" y="1711841"/>
              <a:ext cx="4320480" cy="276999"/>
            </a:xfrm>
            <a:prstGeom prst="rect">
              <a:avLst/>
            </a:prstGeom>
            <a:noFill/>
          </p:spPr>
          <p:txBody>
            <a:bodyPr wrap="square" rtlCol="0">
              <a:spAutoFit/>
            </a:bodyPr>
            <a:lstStyle/>
            <a:p>
              <a:r>
                <a:rPr kumimoji="1" lang="en-US" altLang="ja-JP" sz="1200" dirty="0" smtClean="0">
                  <a:solidFill>
                    <a:schemeClr val="tx2">
                      <a:lumMod val="50000"/>
                    </a:schemeClr>
                  </a:solidFill>
                  <a:latin typeface="UD デジタル 教科書体 NK-B" panose="02020700000000000000" pitchFamily="18" charset="-128"/>
                  <a:ea typeface="UD デジタル 教科書体 NK-B" panose="02020700000000000000" pitchFamily="18" charset="-128"/>
                </a:rPr>
                <a:t>※PostgreSQL</a:t>
              </a:r>
              <a:r>
                <a:rPr kumimoji="1" lang="ja-JP" altLang="en-US" sz="1200" dirty="0" smtClean="0">
                  <a:solidFill>
                    <a:schemeClr val="tx2">
                      <a:lumMod val="50000"/>
                    </a:schemeClr>
                  </a:solidFill>
                  <a:latin typeface="UD デジタル 教科書体 NK-B" panose="02020700000000000000" pitchFamily="18" charset="-128"/>
                  <a:ea typeface="UD デジタル 教科書体 NK-B" panose="02020700000000000000" pitchFamily="18" charset="-128"/>
                </a:rPr>
                <a:t>（</a:t>
              </a:r>
              <a:r>
                <a:rPr kumimoji="1" lang="en-US" altLang="ja-JP" sz="1200" dirty="0" smtClean="0">
                  <a:solidFill>
                    <a:schemeClr val="tx2">
                      <a:lumMod val="50000"/>
                    </a:schemeClr>
                  </a:solidFill>
                  <a:latin typeface="UD デジタル 教科書体 NK-B" panose="02020700000000000000" pitchFamily="18" charset="-128"/>
                  <a:ea typeface="UD デジタル 教科書体 NK-B" panose="02020700000000000000" pitchFamily="18" charset="-128"/>
                </a:rPr>
                <a:t>45</a:t>
              </a:r>
              <a:r>
                <a:rPr kumimoji="1" lang="ja-JP" altLang="en-US" sz="1200" dirty="0" smtClean="0">
                  <a:solidFill>
                    <a:schemeClr val="tx2">
                      <a:lumMod val="50000"/>
                    </a:schemeClr>
                  </a:solidFill>
                  <a:latin typeface="UD デジタル 教科書体 NK-B" panose="02020700000000000000" pitchFamily="18" charset="-128"/>
                  <a:ea typeface="UD デジタル 教科書体 NK-B" panose="02020700000000000000" pitchFamily="18" charset="-128"/>
                </a:rPr>
                <a:t>件）＋Ａｕｒｏｒａ　</a:t>
              </a:r>
              <a:r>
                <a:rPr kumimoji="1" lang="en-US" altLang="ja-JP" sz="1200" dirty="0" smtClean="0">
                  <a:solidFill>
                    <a:schemeClr val="tx2">
                      <a:lumMod val="50000"/>
                    </a:schemeClr>
                  </a:solidFill>
                  <a:latin typeface="UD デジタル 教科書体 NK-B" panose="02020700000000000000" pitchFamily="18" charset="-128"/>
                  <a:ea typeface="UD デジタル 教科書体 NK-B" panose="02020700000000000000" pitchFamily="18" charset="-128"/>
                </a:rPr>
                <a:t>PostgreSQL</a:t>
              </a:r>
              <a:r>
                <a:rPr kumimoji="1" lang="ja-JP" altLang="en-US" sz="1200" dirty="0" smtClean="0">
                  <a:solidFill>
                    <a:schemeClr val="tx2">
                      <a:lumMod val="50000"/>
                    </a:schemeClr>
                  </a:solidFill>
                  <a:latin typeface="UD デジタル 教科書体 NK-B" panose="02020700000000000000" pitchFamily="18" charset="-128"/>
                  <a:ea typeface="UD デジタル 教科書体 NK-B" panose="02020700000000000000" pitchFamily="18" charset="-128"/>
                </a:rPr>
                <a:t>（</a:t>
              </a:r>
              <a:r>
                <a:rPr kumimoji="1" lang="en-US" altLang="ja-JP" sz="1200" dirty="0" smtClean="0">
                  <a:solidFill>
                    <a:schemeClr val="tx2">
                      <a:lumMod val="50000"/>
                    </a:schemeClr>
                  </a:solidFill>
                  <a:latin typeface="UD デジタル 教科書体 NK-B" panose="02020700000000000000" pitchFamily="18" charset="-128"/>
                  <a:ea typeface="UD デジタル 教科書体 NK-B" panose="02020700000000000000" pitchFamily="18" charset="-128"/>
                </a:rPr>
                <a:t>38</a:t>
              </a:r>
              <a:r>
                <a:rPr kumimoji="1" lang="ja-JP" altLang="en-US" sz="1200" dirty="0" smtClean="0">
                  <a:solidFill>
                    <a:schemeClr val="tx2">
                      <a:lumMod val="50000"/>
                    </a:schemeClr>
                  </a:solidFill>
                  <a:latin typeface="UD デジタル 教科書体 NK-B" panose="02020700000000000000" pitchFamily="18" charset="-128"/>
                  <a:ea typeface="UD デジタル 教科書体 NK-B" panose="02020700000000000000" pitchFamily="18" charset="-128"/>
                </a:rPr>
                <a:t>件）</a:t>
              </a:r>
              <a:endParaRPr kumimoji="1" lang="en-US" altLang="ja-JP" sz="1200" dirty="0" smtClean="0">
                <a:solidFill>
                  <a:schemeClr val="tx2">
                    <a:lumMod val="50000"/>
                  </a:schemeClr>
                </a:solidFill>
                <a:latin typeface="UD デジタル 教科書体 NK-B" panose="02020700000000000000" pitchFamily="18" charset="-128"/>
                <a:ea typeface="UD デジタル 教科書体 NK-B" panose="02020700000000000000" pitchFamily="18" charset="-128"/>
              </a:endParaRPr>
            </a:p>
          </p:txBody>
        </p:sp>
      </p:grpSp>
      <p:grpSp>
        <p:nvGrpSpPr>
          <p:cNvPr id="12" name="グループ化 11"/>
          <p:cNvGrpSpPr/>
          <p:nvPr/>
        </p:nvGrpSpPr>
        <p:grpSpPr>
          <a:xfrm>
            <a:off x="2173095" y="2629551"/>
            <a:ext cx="2585374" cy="1728417"/>
            <a:chOff x="1669039" y="2629551"/>
            <a:chExt cx="2585374" cy="1728417"/>
          </a:xfrm>
        </p:grpSpPr>
        <p:sp>
          <p:nvSpPr>
            <p:cNvPr id="10" name="テキスト ボックス 9"/>
            <p:cNvSpPr txBox="1"/>
            <p:nvPr/>
          </p:nvSpPr>
          <p:spPr>
            <a:xfrm rot="870407">
              <a:off x="1669039" y="2911418"/>
              <a:ext cx="2375818" cy="1446550"/>
            </a:xfrm>
            <a:prstGeom prst="rect">
              <a:avLst/>
            </a:prstGeom>
            <a:noFill/>
          </p:spPr>
          <p:txBody>
            <a:bodyPr wrap="square" rtlCol="0">
              <a:spAutoFit/>
            </a:bodyPr>
            <a:lstStyle/>
            <a:p>
              <a:r>
                <a:rPr kumimoji="1" lang="ja-JP" altLang="en-US" sz="4400" dirty="0" smtClean="0">
                  <a:solidFill>
                    <a:schemeClr val="accent5">
                      <a:lumMod val="75000"/>
                    </a:schemeClr>
                  </a:solidFill>
                  <a:latin typeface="UD デジタル 教科書体 NK-B" panose="02020700000000000000" pitchFamily="18" charset="-128"/>
                  <a:ea typeface="UD デジタル 教科書体 NK-B" panose="02020700000000000000" pitchFamily="18" charset="-128"/>
                </a:rPr>
                <a:t>ＭｙＳＱＬ（</a:t>
              </a:r>
              <a:r>
                <a:rPr kumimoji="1" lang="en-US" altLang="ja-JP" sz="4400" dirty="0" smtClean="0">
                  <a:solidFill>
                    <a:schemeClr val="accent5">
                      <a:lumMod val="75000"/>
                    </a:schemeClr>
                  </a:solidFill>
                  <a:latin typeface="UD デジタル 教科書体 NK-B" panose="02020700000000000000" pitchFamily="18" charset="-128"/>
                  <a:ea typeface="UD デジタル 教科書体 NK-B" panose="02020700000000000000" pitchFamily="18" charset="-128"/>
                </a:rPr>
                <a:t>76</a:t>
              </a:r>
              <a:r>
                <a:rPr lang="ja-JP" altLang="en-US" sz="4400" dirty="0" smtClean="0">
                  <a:solidFill>
                    <a:schemeClr val="accent5">
                      <a:lumMod val="75000"/>
                    </a:schemeClr>
                  </a:solidFill>
                  <a:latin typeface="UD デジタル 教科書体 NK-B" panose="02020700000000000000" pitchFamily="18" charset="-128"/>
                  <a:ea typeface="UD デジタル 教科書体 NK-B" panose="02020700000000000000" pitchFamily="18" charset="-128"/>
                </a:rPr>
                <a:t>件）</a:t>
              </a:r>
              <a:endParaRPr kumimoji="1" lang="ja-JP" altLang="en-US" sz="4400" dirty="0">
                <a:solidFill>
                  <a:schemeClr val="accent5">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rot="1043392">
              <a:off x="1923423" y="2629551"/>
              <a:ext cx="2330990" cy="461665"/>
            </a:xfrm>
            <a:prstGeom prst="rect">
              <a:avLst/>
            </a:prstGeom>
            <a:noFill/>
          </p:spPr>
          <p:txBody>
            <a:bodyPr wrap="square" rtlCol="0">
              <a:spAutoFit/>
            </a:bodyPr>
            <a:lstStyle/>
            <a:p>
              <a:r>
                <a:rPr kumimoji="1" lang="en-US" altLang="ja-JP" sz="1200" dirty="0" smtClean="0">
                  <a:solidFill>
                    <a:schemeClr val="accent5">
                      <a:lumMod val="75000"/>
                    </a:schemeClr>
                  </a:solidFill>
                  <a:latin typeface="UD デジタル 教科書体 NK-B" panose="02020700000000000000" pitchFamily="18" charset="-128"/>
                  <a:ea typeface="UD デジタル 教科書体 NK-B" panose="02020700000000000000" pitchFamily="18" charset="-128"/>
                </a:rPr>
                <a:t>※</a:t>
              </a:r>
              <a:r>
                <a:rPr kumimoji="1" lang="ja-JP" altLang="en-US" sz="1200" dirty="0" smtClean="0">
                  <a:solidFill>
                    <a:schemeClr val="accent5">
                      <a:lumMod val="75000"/>
                    </a:schemeClr>
                  </a:solidFill>
                  <a:latin typeface="UD デジタル 教科書体 NK-B" panose="02020700000000000000" pitchFamily="18" charset="-128"/>
                  <a:ea typeface="UD デジタル 教科書体 NK-B" panose="02020700000000000000" pitchFamily="18" charset="-128"/>
                </a:rPr>
                <a:t>ＭｙＳＱＬ（</a:t>
              </a:r>
              <a:r>
                <a:rPr kumimoji="1" lang="en-US" altLang="ja-JP" sz="1200" dirty="0" smtClean="0">
                  <a:solidFill>
                    <a:schemeClr val="accent5">
                      <a:lumMod val="75000"/>
                    </a:schemeClr>
                  </a:solidFill>
                  <a:latin typeface="UD デジタル 教科書体 NK-B" panose="02020700000000000000" pitchFamily="18" charset="-128"/>
                  <a:ea typeface="UD デジタル 教科書体 NK-B" panose="02020700000000000000" pitchFamily="18" charset="-128"/>
                </a:rPr>
                <a:t>45</a:t>
              </a:r>
              <a:r>
                <a:rPr kumimoji="1" lang="ja-JP" altLang="en-US" sz="1200" dirty="0" smtClean="0">
                  <a:solidFill>
                    <a:schemeClr val="accent5">
                      <a:lumMod val="75000"/>
                    </a:schemeClr>
                  </a:solidFill>
                  <a:latin typeface="UD デジタル 教科書体 NK-B" panose="02020700000000000000" pitchFamily="18" charset="-128"/>
                  <a:ea typeface="UD デジタル 教科書体 NK-B" panose="02020700000000000000" pitchFamily="18" charset="-128"/>
                </a:rPr>
                <a:t>件）＋</a:t>
              </a:r>
              <a:r>
                <a:rPr kumimoji="1" lang="en-US" altLang="ja-JP" sz="1200" dirty="0" smtClean="0">
                  <a:solidFill>
                    <a:schemeClr val="accent5">
                      <a:lumMod val="75000"/>
                    </a:schemeClr>
                  </a:solidFill>
                  <a:latin typeface="UD デジタル 教科書体 NK-B" panose="02020700000000000000" pitchFamily="18" charset="-128"/>
                  <a:ea typeface="UD デジタル 教科書体 NK-B" panose="02020700000000000000" pitchFamily="18" charset="-128"/>
                </a:rPr>
                <a:t/>
              </a:r>
              <a:br>
                <a:rPr kumimoji="1" lang="en-US" altLang="ja-JP" sz="1200" dirty="0" smtClean="0">
                  <a:solidFill>
                    <a:schemeClr val="accent5">
                      <a:lumMod val="75000"/>
                    </a:schemeClr>
                  </a:solidFill>
                  <a:latin typeface="UD デジタル 教科書体 NK-B" panose="02020700000000000000" pitchFamily="18" charset="-128"/>
                  <a:ea typeface="UD デジタル 教科書体 NK-B" panose="02020700000000000000" pitchFamily="18" charset="-128"/>
                </a:rPr>
              </a:br>
              <a:r>
                <a:rPr kumimoji="1" lang="ja-JP" altLang="en-US" sz="1200" dirty="0" smtClean="0">
                  <a:solidFill>
                    <a:schemeClr val="accent5">
                      <a:lumMod val="75000"/>
                    </a:schemeClr>
                  </a:solidFill>
                  <a:latin typeface="UD デジタル 教科書体 NK-B" panose="02020700000000000000" pitchFamily="18" charset="-128"/>
                  <a:ea typeface="UD デジタル 教科書体 NK-B" panose="02020700000000000000" pitchFamily="18" charset="-128"/>
                </a:rPr>
                <a:t>　　Ａｕｒｏｒａ　ＭｙＳＱＬ（</a:t>
              </a:r>
              <a:r>
                <a:rPr kumimoji="1" lang="en-US" altLang="ja-JP" sz="1200" dirty="0" smtClean="0">
                  <a:solidFill>
                    <a:schemeClr val="accent5">
                      <a:lumMod val="75000"/>
                    </a:schemeClr>
                  </a:solidFill>
                  <a:latin typeface="UD デジタル 教科書体 NK-B" panose="02020700000000000000" pitchFamily="18" charset="-128"/>
                  <a:ea typeface="UD デジタル 教科書体 NK-B" panose="02020700000000000000" pitchFamily="18" charset="-128"/>
                </a:rPr>
                <a:t>31</a:t>
              </a:r>
              <a:r>
                <a:rPr kumimoji="1" lang="ja-JP" altLang="en-US" sz="1200" dirty="0" smtClean="0">
                  <a:solidFill>
                    <a:schemeClr val="accent5">
                      <a:lumMod val="75000"/>
                    </a:schemeClr>
                  </a:solidFill>
                  <a:latin typeface="UD デジタル 教科書体 NK-B" panose="02020700000000000000" pitchFamily="18" charset="-128"/>
                  <a:ea typeface="UD デジタル 教科書体 NK-B" panose="02020700000000000000" pitchFamily="18" charset="-128"/>
                </a:rPr>
                <a:t>件）</a:t>
              </a:r>
              <a:endParaRPr kumimoji="1" lang="en-US" altLang="ja-JP" sz="1200" dirty="0" smtClean="0">
                <a:solidFill>
                  <a:schemeClr val="accent5">
                    <a:lumMod val="75000"/>
                  </a:schemeClr>
                </a:solidFill>
                <a:latin typeface="UD デジタル 教科書体 NK-B" panose="02020700000000000000" pitchFamily="18" charset="-128"/>
                <a:ea typeface="UD デジタル 教科書体 NK-B" panose="02020700000000000000" pitchFamily="18" charset="-128"/>
              </a:endParaRPr>
            </a:p>
          </p:txBody>
        </p:sp>
      </p:grpSp>
      <p:sp>
        <p:nvSpPr>
          <p:cNvPr id="8" name="スライド番号プレースホルダ 5"/>
          <p:cNvSpPr>
            <a:spLocks noGrp="1"/>
          </p:cNvSpPr>
          <p:nvPr>
            <p:ph type="sldNum" sz="quarter" idx="4294967295"/>
          </p:nvPr>
        </p:nvSpPr>
        <p:spPr>
          <a:xfrm>
            <a:off x="8343813" y="58290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24</a:t>
            </a:fld>
            <a:endParaRPr kumimoji="1" lang="ja-JP" altLang="en-US" sz="7200" dirty="0">
              <a:solidFill>
                <a:schemeClr val="bg1">
                  <a:lumMod val="75000"/>
                </a:schemeClr>
              </a:solidFill>
              <a:latin typeface="+mj-lt"/>
            </a:endParaRPr>
          </a:p>
        </p:txBody>
      </p:sp>
      <p:sp>
        <p:nvSpPr>
          <p:cNvPr id="16" name="テキスト ボックス 15"/>
          <p:cNvSpPr txBox="1"/>
          <p:nvPr/>
        </p:nvSpPr>
        <p:spPr>
          <a:xfrm>
            <a:off x="35496" y="1800200"/>
            <a:ext cx="2031325" cy="5013176"/>
          </a:xfrm>
          <a:prstGeom prst="rect">
            <a:avLst/>
          </a:prstGeom>
          <a:noFill/>
        </p:spPr>
        <p:txBody>
          <a:bodyPr vert="eaVert" wrap="square" rtlCol="0">
            <a:spAutoFit/>
          </a:bodyPr>
          <a:lstStyle/>
          <a:p>
            <a:r>
              <a:rPr lang="ja-JP" altLang="en-US"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オンプレミス環境では、まだまだＯｒａｃｌｅが強い状況が続いているものの、クラウド環境でのＯＳＳのＤＢの利用拡大の傾向がみられる。ＤＢ環境のクラウド活用は比較的最近の流れだが、今後さらに拡大することは確実と思われる。</a:t>
            </a:r>
            <a:endParaRPr lang="en-US" altLang="ja-JP" sz="2000" dirty="0" smtClean="0">
              <a:solidFill>
                <a:schemeClr val="accent6">
                  <a:lumMod val="7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927268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style.rotation</p:attrName>
                                        </p:attrNameLst>
                                      </p:cBhvr>
                                      <p:tavLst>
                                        <p:tav tm="0">
                                          <p:val>
                                            <p:fltVal val="90"/>
                                          </p:val>
                                        </p:tav>
                                        <p:tav tm="100000">
                                          <p:val>
                                            <p:fltVal val="0"/>
                                          </p:val>
                                        </p:tav>
                                      </p:tavLst>
                                    </p:anim>
                                    <p:animEffect transition="in" filter="fade">
                                      <p:cBhvr>
                                        <p:cTn id="29" dur="1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6696"/>
            <a:ext cx="9144000" cy="100811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5200" dirty="0" smtClean="0">
                <a:latin typeface="UD デジタル 教科書体 N-B" panose="02020700000000000000" pitchFamily="17" charset="-128"/>
                <a:ea typeface="UD デジタル 教科書体 N-B" panose="02020700000000000000" pitchFamily="17" charset="-128"/>
              </a:rPr>
              <a:t>まさかの</a:t>
            </a:r>
            <a:r>
              <a:rPr kumimoji="1" lang="en-US" altLang="ja-JP" sz="5200" dirty="0" smtClean="0">
                <a:latin typeface="UD デジタル 教科書体 N-B" panose="02020700000000000000" pitchFamily="17" charset="-128"/>
                <a:ea typeface="UD デジタル 教科書体 N-B" panose="02020700000000000000" pitchFamily="17" charset="-128"/>
              </a:rPr>
              <a:t>PostgreSQL</a:t>
            </a:r>
            <a:r>
              <a:rPr kumimoji="1" lang="ja-JP" altLang="en-US" sz="5200" dirty="0" smtClean="0">
                <a:latin typeface="UD デジタル 教科書体 N-B" panose="02020700000000000000" pitchFamily="17" charset="-128"/>
                <a:ea typeface="UD デジタル 教科書体 N-B" panose="02020700000000000000" pitchFamily="17" charset="-128"/>
              </a:rPr>
              <a:t>大勝利</a:t>
            </a:r>
            <a:endParaRPr kumimoji="1" lang="ja-JP" altLang="en-US" sz="5200" dirty="0">
              <a:latin typeface="UD デジタル 教科書体 N-B" panose="02020700000000000000" pitchFamily="17" charset="-128"/>
              <a:ea typeface="UD デジタル 教科書体 N-B" panose="02020700000000000000" pitchFamily="17" charset="-128"/>
            </a:endParaRPr>
          </a:p>
        </p:txBody>
      </p:sp>
      <p:sp>
        <p:nvSpPr>
          <p:cNvPr id="6" name="テキスト ボックス 5"/>
          <p:cNvSpPr txBox="1"/>
          <p:nvPr/>
        </p:nvSpPr>
        <p:spPr>
          <a:xfrm>
            <a:off x="179512" y="1196752"/>
            <a:ext cx="1169551" cy="5616624"/>
          </a:xfrm>
          <a:prstGeom prst="rect">
            <a:avLst/>
          </a:prstGeom>
          <a:noFill/>
        </p:spPr>
        <p:txBody>
          <a:bodyPr vert="eaVert" wrap="square" rtlCol="0">
            <a:spAutoFit/>
          </a:bodyPr>
          <a:lstStyle/>
          <a:p>
            <a:r>
              <a:rPr lang="ja-JP" altLang="en-US" sz="3200" dirty="0">
                <a:latin typeface="UD デジタル 教科書体 NK-B" panose="02020700000000000000" pitchFamily="18" charset="-128"/>
                <a:ea typeface="UD デジタル 教科書体 NK-B" panose="02020700000000000000" pitchFamily="18" charset="-128"/>
              </a:rPr>
              <a:t>調査</a:t>
            </a:r>
            <a:r>
              <a:rPr lang="ja-JP" altLang="en-US" sz="3200" dirty="0" smtClean="0">
                <a:latin typeface="UD デジタル 教科書体 NK-B" panose="02020700000000000000" pitchFamily="18" charset="-128"/>
                <a:ea typeface="UD デジタル 教科書体 NK-B" panose="02020700000000000000" pitchFamily="18" charset="-128"/>
              </a:rPr>
              <a:t>結果</a:t>
            </a:r>
            <a:r>
              <a:rPr lang="ja-JP" altLang="en-US" sz="3200" dirty="0">
                <a:latin typeface="UD デジタル 教科書体 NK-B" panose="02020700000000000000" pitchFamily="18" charset="-128"/>
                <a:ea typeface="UD デジタル 教科書体 NK-B" panose="02020700000000000000" pitchFamily="18" charset="-128"/>
              </a:rPr>
              <a:t>に</a:t>
            </a:r>
            <a:r>
              <a:rPr lang="ja-JP" altLang="en-US" sz="3200" dirty="0" smtClean="0">
                <a:latin typeface="UD デジタル 教科書体 NK-B" panose="02020700000000000000" pitchFamily="18" charset="-128"/>
                <a:ea typeface="UD デジタル 教科書体 NK-B" panose="02020700000000000000" pitchFamily="18" charset="-128"/>
              </a:rPr>
              <a:t>は、改ざんも手心も決して加えていません！</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grpSp>
        <p:nvGrpSpPr>
          <p:cNvPr id="9" name="グループ化 8"/>
          <p:cNvGrpSpPr/>
          <p:nvPr/>
        </p:nvGrpSpPr>
        <p:grpSpPr>
          <a:xfrm>
            <a:off x="3059832" y="1393837"/>
            <a:ext cx="5832648" cy="6447919"/>
            <a:chOff x="3059832" y="1393837"/>
            <a:chExt cx="5832648" cy="6447919"/>
          </a:xfrm>
        </p:grpSpPr>
        <p:pic>
          <p:nvPicPr>
            <p:cNvPr id="4" name="Picture 2" descr="粉飾決算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586316"/>
              <a:ext cx="5832648" cy="523480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851920" y="6381328"/>
              <a:ext cx="3240360" cy="369332"/>
            </a:xfrm>
            <a:prstGeom prst="rect">
              <a:avLst/>
            </a:prstGeom>
            <a:noFill/>
          </p:spPr>
          <p:txBody>
            <a:bodyPr wrap="square" rtlCol="0">
              <a:spAutoFit/>
            </a:bodyPr>
            <a:lstStyle/>
            <a:p>
              <a:pPr algn="ctr"/>
              <a:r>
                <a:rPr kumimoji="1" lang="ja-JP" altLang="en-US" dirty="0" smtClean="0">
                  <a:solidFill>
                    <a:schemeClr val="bg1">
                      <a:lumMod val="50000"/>
                    </a:schemeClr>
                  </a:solidFill>
                  <a:latin typeface="UD デジタル 教科書体 NK-B" panose="02020700000000000000" pitchFamily="18" charset="-128"/>
                  <a:ea typeface="UD デジタル 教科書体 NK-B" panose="02020700000000000000" pitchFamily="18" charset="-128"/>
                </a:rPr>
                <a:t>粉飾決算のイラスト</a:t>
              </a:r>
              <a:endParaRPr kumimoji="1" lang="ja-JP" altLang="en-US" dirty="0">
                <a:solidFill>
                  <a:schemeClr val="bg1">
                    <a:lumMod val="50000"/>
                  </a:schemeClr>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3275856" y="1393837"/>
              <a:ext cx="3528392" cy="6447919"/>
            </a:xfrm>
            <a:prstGeom prst="rect">
              <a:avLst/>
            </a:prstGeom>
            <a:noFill/>
          </p:spPr>
          <p:txBody>
            <a:bodyPr wrap="square" rtlCol="0">
              <a:spAutoFit/>
            </a:bodyPr>
            <a:lstStyle/>
            <a:p>
              <a:r>
                <a:rPr kumimoji="1" lang="en-US" altLang="ja-JP" sz="41300" dirty="0" smtClean="0">
                  <a:solidFill>
                    <a:srgbClr val="FFFF00"/>
                  </a:solidFill>
                  <a:effectLst>
                    <a:outerShdw blurRad="38100" dist="38100" dir="2700000" algn="tl">
                      <a:srgbClr val="000000">
                        <a:alpha val="43137"/>
                      </a:srgbClr>
                    </a:outerShdw>
                  </a:effectLst>
                </a:rPr>
                <a:t>×</a:t>
              </a:r>
              <a:endParaRPr kumimoji="1" lang="ja-JP" altLang="en-US" sz="41300" dirty="0">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0614786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ケーブルをまとめるアシスタント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754655"/>
            <a:ext cx="4662867" cy="4908281"/>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107950" y="115888"/>
            <a:ext cx="2519834" cy="6626225"/>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4" name="正方形/長方形 3"/>
          <p:cNvSpPr/>
          <p:nvPr/>
        </p:nvSpPr>
        <p:spPr>
          <a:xfrm>
            <a:off x="1187624" y="836712"/>
            <a:ext cx="4980664" cy="923330"/>
          </a:xfrm>
          <a:prstGeom prst="rect">
            <a:avLst/>
          </a:prstGeom>
        </p:spPr>
        <p:txBody>
          <a:bodyPr wrap="square">
            <a:spAutoFit/>
          </a:bodyPr>
          <a:lstStyle/>
          <a:p>
            <a:r>
              <a:rPr lang="ja-JP" altLang="en-US" sz="5400" dirty="0" smtClean="0">
                <a:solidFill>
                  <a:schemeClr val="bg1"/>
                </a:solidFill>
                <a:latin typeface="UD デジタル 教科書体 N-B" panose="02020700000000000000" pitchFamily="17" charset="-128"/>
                <a:ea typeface="UD デジタル 教科書体 N-B" panose="02020700000000000000" pitchFamily="17" charset="-128"/>
              </a:rPr>
              <a:t>まと</a:t>
            </a:r>
            <a:r>
              <a:rPr lang="ja-JP" altLang="en-US" sz="5400" dirty="0" smtClean="0">
                <a:solidFill>
                  <a:schemeClr val="accent1">
                    <a:lumMod val="50000"/>
                  </a:schemeClr>
                </a:solidFill>
                <a:latin typeface="UD デジタル 教科書体 N-B" panose="02020700000000000000" pitchFamily="17" charset="-128"/>
                <a:ea typeface="UD デジタル 教科書体 N-B" panose="02020700000000000000" pitchFamily="17" charset="-128"/>
              </a:rPr>
              <a:t>め</a:t>
            </a:r>
            <a:endParaRPr lang="ja-JP" altLang="en-US" sz="5400" dirty="0">
              <a:solidFill>
                <a:schemeClr val="accent1">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2" name="テキスト ボックス 1"/>
          <p:cNvSpPr txBox="1"/>
          <p:nvPr/>
        </p:nvSpPr>
        <p:spPr>
          <a:xfrm>
            <a:off x="5868144" y="6444044"/>
            <a:ext cx="3240360" cy="369332"/>
          </a:xfrm>
          <a:prstGeom prst="rect">
            <a:avLst/>
          </a:prstGeom>
          <a:noFill/>
        </p:spPr>
        <p:txBody>
          <a:bodyPr wrap="square" rtlCol="0">
            <a:spAutoFit/>
          </a:bodyPr>
          <a:lstStyle/>
          <a:p>
            <a:pPr algn="ctr"/>
            <a:r>
              <a:rPr kumimoji="1" lang="ja-JP" altLang="en-US" dirty="0" smtClean="0">
                <a:solidFill>
                  <a:schemeClr val="bg1">
                    <a:lumMod val="50000"/>
                  </a:schemeClr>
                </a:solidFill>
                <a:latin typeface="UD デジタル 教科書体 NK-B" panose="02020700000000000000" pitchFamily="18" charset="-128"/>
                <a:ea typeface="UD デジタル 教科書体 NK-B" panose="02020700000000000000" pitchFamily="18" charset="-128"/>
              </a:rPr>
              <a:t>ケーブルをまとめる人のイラスト</a:t>
            </a:r>
            <a:endParaRPr kumimoji="1" lang="ja-JP" altLang="en-US" dirty="0">
              <a:solidFill>
                <a:schemeClr val="bg1">
                  <a:lumMod val="50000"/>
                </a:scheme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07587313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7950" y="115888"/>
            <a:ext cx="8928100" cy="6626225"/>
          </a:xfrm>
          <a:prstGeom prst="roundRect">
            <a:avLst>
              <a:gd name="adj" fmla="val 298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 name="スライド番号プレースホルダ 5"/>
          <p:cNvSpPr>
            <a:spLocks noGrp="1"/>
          </p:cNvSpPr>
          <p:nvPr>
            <p:ph type="sldNum" sz="quarter" idx="4294967295"/>
          </p:nvPr>
        </p:nvSpPr>
        <p:spPr>
          <a:xfrm>
            <a:off x="8343813" y="58005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27</a:t>
            </a:fld>
            <a:endParaRPr kumimoji="1" lang="ja-JP" altLang="en-US" sz="7200" dirty="0">
              <a:solidFill>
                <a:schemeClr val="bg1">
                  <a:lumMod val="75000"/>
                </a:schemeClr>
              </a:solidFill>
              <a:latin typeface="+mj-lt"/>
            </a:endParaRPr>
          </a:p>
        </p:txBody>
      </p:sp>
      <p:sp>
        <p:nvSpPr>
          <p:cNvPr id="2" name="テキスト ボックス 1"/>
          <p:cNvSpPr txBox="1"/>
          <p:nvPr/>
        </p:nvSpPr>
        <p:spPr>
          <a:xfrm>
            <a:off x="119832" y="260648"/>
            <a:ext cx="8916218" cy="892552"/>
          </a:xfrm>
          <a:prstGeom prst="rect">
            <a:avLst/>
          </a:prstGeom>
          <a:noFill/>
        </p:spPr>
        <p:txBody>
          <a:bodyPr wrap="square" rtlCol="0">
            <a:spAutoFit/>
          </a:bodyPr>
          <a:lstStyle/>
          <a:p>
            <a:pPr algn="ctr"/>
            <a:r>
              <a:rPr kumimoji="1" lang="en-US" altLang="ja-JP" sz="2600" dirty="0" smtClean="0">
                <a:solidFill>
                  <a:schemeClr val="tx2">
                    <a:lumMod val="50000"/>
                  </a:schemeClr>
                </a:solidFill>
                <a:latin typeface="UD デジタル 教科書体 N-B" panose="02020700000000000000" pitchFamily="17" charset="-128"/>
                <a:ea typeface="UD デジタル 教科書体 N-B" panose="02020700000000000000" pitchFamily="17" charset="-128"/>
              </a:rPr>
              <a:t>RDB</a:t>
            </a:r>
            <a:r>
              <a:rPr kumimoji="1" lang="ja-JP" altLang="en-US" sz="2600" dirty="0" smtClean="0">
                <a:solidFill>
                  <a:schemeClr val="tx2">
                    <a:lumMod val="50000"/>
                  </a:schemeClr>
                </a:solidFill>
                <a:latin typeface="UD デジタル 教科書体 N-B" panose="02020700000000000000" pitchFamily="17" charset="-128"/>
                <a:ea typeface="UD デジタル 教科書体 N-B" panose="02020700000000000000" pitchFamily="17" charset="-128"/>
              </a:rPr>
              <a:t>はかなり枯れた技術になってきたので</a:t>
            </a:r>
            <a:r>
              <a:rPr kumimoji="1" lang="ja-JP" altLang="en-US" sz="2600" dirty="0" smtClean="0">
                <a:solidFill>
                  <a:schemeClr val="accent6">
                    <a:lumMod val="75000"/>
                  </a:schemeClr>
                </a:solidFill>
                <a:latin typeface="UD デジタル 教科書体 N-B" panose="02020700000000000000" pitchFamily="17" charset="-128"/>
                <a:ea typeface="UD デジタル 教科書体 N-B" panose="02020700000000000000" pitchFamily="17" charset="-128"/>
              </a:rPr>
              <a:t>「</a:t>
            </a:r>
            <a:r>
              <a:rPr kumimoji="1" lang="en-US" altLang="ja-JP" sz="2600" dirty="0" smtClean="0">
                <a:solidFill>
                  <a:schemeClr val="accent6">
                    <a:lumMod val="75000"/>
                  </a:schemeClr>
                </a:solidFill>
                <a:latin typeface="UD デジタル 教科書体 N-B" panose="02020700000000000000" pitchFamily="17" charset="-128"/>
                <a:ea typeface="UD デジタル 教科書体 N-B" panose="02020700000000000000" pitchFamily="17" charset="-128"/>
              </a:rPr>
              <a:t>PostgreSQL</a:t>
            </a:r>
            <a:r>
              <a:rPr kumimoji="1" lang="ja-JP" altLang="en-US" sz="2600" dirty="0" smtClean="0">
                <a:solidFill>
                  <a:schemeClr val="accent6">
                    <a:lumMod val="75000"/>
                  </a:schemeClr>
                </a:solidFill>
                <a:latin typeface="UD デジタル 教科書体 N-B" panose="02020700000000000000" pitchFamily="17" charset="-128"/>
                <a:ea typeface="UD デジタル 教科書体 N-B" panose="02020700000000000000" pitchFamily="17" charset="-128"/>
              </a:rPr>
              <a:t>は生き残れるか？」</a:t>
            </a:r>
            <a:r>
              <a:rPr kumimoji="1" lang="ja-JP" altLang="en-US" sz="2600" dirty="0" smtClean="0">
                <a:solidFill>
                  <a:schemeClr val="tx2">
                    <a:lumMod val="50000"/>
                  </a:schemeClr>
                </a:solidFill>
                <a:latin typeface="UD デジタル 教科書体 N-B" panose="02020700000000000000" pitchFamily="17" charset="-128"/>
                <a:ea typeface="UD デジタル 教科書体 N-B" panose="02020700000000000000" pitchFamily="17" charset="-128"/>
              </a:rPr>
              <a:t>というテーマにしてみたんだけど</a:t>
            </a:r>
            <a:r>
              <a:rPr kumimoji="1" lang="en-US" altLang="ja-JP" sz="2600" dirty="0" smtClean="0">
                <a:solidFill>
                  <a:schemeClr val="tx2">
                    <a:lumMod val="50000"/>
                  </a:schemeClr>
                </a:solidFill>
                <a:latin typeface="UD デジタル 教科書体 N-B" panose="02020700000000000000" pitchFamily="17" charset="-128"/>
                <a:ea typeface="UD デジタル 教科書体 N-B" panose="02020700000000000000" pitchFamily="17" charset="-128"/>
              </a:rPr>
              <a:t>…</a:t>
            </a:r>
            <a:r>
              <a:rPr kumimoji="1" lang="ja-JP" altLang="en-US" sz="2600" dirty="0" err="1" smtClean="0">
                <a:solidFill>
                  <a:schemeClr val="tx2">
                    <a:lumMod val="50000"/>
                  </a:schemeClr>
                </a:solidFill>
                <a:latin typeface="UD デジタル 教科書体 N-B" panose="02020700000000000000" pitchFamily="17" charset="-128"/>
                <a:ea typeface="UD デジタル 教科書体 N-B" panose="02020700000000000000" pitchFamily="17" charset="-128"/>
              </a:rPr>
              <a:t>。</a:t>
            </a:r>
            <a:endParaRPr kumimoji="1" lang="ja-JP" altLang="en-US" sz="2600" dirty="0">
              <a:solidFill>
                <a:schemeClr val="tx2">
                  <a:lumMod val="50000"/>
                </a:schemeClr>
              </a:solidFill>
              <a:latin typeface="UD デジタル 教科書体 N-B" panose="02020700000000000000" pitchFamily="17" charset="-128"/>
              <a:ea typeface="UD デジタル 教科書体 N-B" panose="02020700000000000000" pitchFamily="17" charset="-128"/>
            </a:endParaRPr>
          </a:p>
        </p:txBody>
      </p:sp>
      <p:grpSp>
        <p:nvGrpSpPr>
          <p:cNvPr id="3" name="グループ化 2"/>
          <p:cNvGrpSpPr/>
          <p:nvPr/>
        </p:nvGrpSpPr>
        <p:grpSpPr>
          <a:xfrm>
            <a:off x="-612576" y="1196752"/>
            <a:ext cx="4974493" cy="5553908"/>
            <a:chOff x="-612576" y="1196752"/>
            <a:chExt cx="4974493" cy="5553908"/>
          </a:xfrm>
        </p:grpSpPr>
        <p:pic>
          <p:nvPicPr>
            <p:cNvPr id="2052" name="Picture 4" descr="https://yasei-blog.com/wp-content/uploads/2019/06/d047789b41bc626dcafab31454da4bc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1196752"/>
              <a:ext cx="4974493" cy="532031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23528" y="6381328"/>
              <a:ext cx="3240360" cy="369332"/>
            </a:xfrm>
            <a:prstGeom prst="rect">
              <a:avLst/>
            </a:prstGeom>
            <a:noFill/>
          </p:spPr>
          <p:txBody>
            <a:bodyPr wrap="square" rtlCol="0">
              <a:spAutoFit/>
            </a:bodyPr>
            <a:lstStyle/>
            <a:p>
              <a:pPr algn="ctr"/>
              <a:r>
                <a:rPr kumimoji="1" lang="ja-JP" altLang="en-US" dirty="0" smtClean="0">
                  <a:solidFill>
                    <a:schemeClr val="bg1">
                      <a:lumMod val="50000"/>
                    </a:schemeClr>
                  </a:solidFill>
                  <a:latin typeface="UD デジタル 教科書体 NK-B" panose="02020700000000000000" pitchFamily="18" charset="-128"/>
                  <a:ea typeface="UD デジタル 教科書体 NK-B" panose="02020700000000000000" pitchFamily="18" charset="-128"/>
                </a:rPr>
                <a:t>陰ながら応援する人のイラスト</a:t>
              </a:r>
              <a:endParaRPr kumimoji="1" lang="ja-JP" altLang="en-US" dirty="0">
                <a:solidFill>
                  <a:schemeClr val="bg1">
                    <a:lumMod val="50000"/>
                  </a:schemeClr>
                </a:solidFill>
                <a:latin typeface="UD デジタル 教科書体 NK-B" panose="02020700000000000000" pitchFamily="18" charset="-128"/>
                <a:ea typeface="UD デジタル 教科書体 NK-B" panose="02020700000000000000" pitchFamily="18" charset="-128"/>
              </a:endParaRPr>
            </a:p>
          </p:txBody>
        </p:sp>
      </p:grpSp>
      <p:sp>
        <p:nvSpPr>
          <p:cNvPr id="9" name="テキスト ボックス 8"/>
          <p:cNvSpPr txBox="1"/>
          <p:nvPr/>
        </p:nvSpPr>
        <p:spPr>
          <a:xfrm>
            <a:off x="3923928" y="1988840"/>
            <a:ext cx="4968106" cy="3416320"/>
          </a:xfrm>
          <a:prstGeom prst="rect">
            <a:avLst/>
          </a:prstGeom>
          <a:noFill/>
        </p:spPr>
        <p:txBody>
          <a:bodyPr wrap="square" rtlCol="0">
            <a:spAutoFit/>
          </a:bodyPr>
          <a:lstStyle/>
          <a:p>
            <a:pPr algn="ctr"/>
            <a:r>
              <a:rPr kumimoji="1" lang="ja-JP" altLang="en-US" sz="3200" dirty="0" smtClean="0">
                <a:solidFill>
                  <a:schemeClr val="tx2">
                    <a:lumMod val="50000"/>
                  </a:schemeClr>
                </a:solidFill>
                <a:latin typeface="UD デジタル 教科書体 NK-B" panose="02020700000000000000" pitchFamily="18" charset="-128"/>
                <a:ea typeface="UD デジタル 教科書体 NK-B" panose="02020700000000000000" pitchFamily="18" charset="-128"/>
              </a:rPr>
              <a:t>（意外な事に）</a:t>
            </a:r>
            <a:endParaRPr kumimoji="1" lang="en-US" altLang="ja-JP" sz="3200" dirty="0" smtClean="0">
              <a:solidFill>
                <a:schemeClr val="tx2">
                  <a:lumMod val="50000"/>
                </a:schemeClr>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6000" dirty="0" smtClean="0">
                <a:solidFill>
                  <a:schemeClr val="tx2">
                    <a:lumMod val="50000"/>
                  </a:schemeClr>
                </a:solidFill>
                <a:latin typeface="UD デジタル 教科書体 NK-B" panose="02020700000000000000" pitchFamily="18" charset="-128"/>
                <a:ea typeface="UD デジタル 教科書体 NK-B" panose="02020700000000000000" pitchFamily="18" charset="-128"/>
              </a:rPr>
              <a:t>ＰｏｓｔｇｒｅＳＱＬ</a:t>
            </a:r>
            <a:endParaRPr lang="en-US" altLang="ja-JP" sz="6000" dirty="0">
              <a:solidFill>
                <a:schemeClr val="tx2">
                  <a:lumMod val="50000"/>
                </a:schemeClr>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6000" dirty="0" err="1" smtClean="0">
                <a:solidFill>
                  <a:schemeClr val="tx2">
                    <a:lumMod val="50000"/>
                  </a:schemeClr>
                </a:solidFill>
                <a:latin typeface="UD デジタル 教科書体 NK-B" panose="02020700000000000000" pitchFamily="18" charset="-128"/>
                <a:ea typeface="UD デジタル 教科書体 NK-B" panose="02020700000000000000" pitchFamily="18" charset="-128"/>
              </a:rPr>
              <a:t>こそ</a:t>
            </a:r>
            <a:r>
              <a:rPr kumimoji="1" lang="ja-JP" altLang="en-US" sz="6000" dirty="0" smtClean="0">
                <a:solidFill>
                  <a:schemeClr val="tx2">
                    <a:lumMod val="50000"/>
                  </a:schemeClr>
                </a:solidFill>
                <a:latin typeface="UD デジタル 教科書体 NK-B" panose="02020700000000000000" pitchFamily="18" charset="-128"/>
                <a:ea typeface="UD デジタル 教科書体 NK-B" panose="02020700000000000000" pitchFamily="18" charset="-128"/>
              </a:rPr>
              <a:t>大丈夫な</a:t>
            </a:r>
            <a:endParaRPr kumimoji="1" lang="en-US" altLang="ja-JP" sz="6000" dirty="0" smtClean="0">
              <a:solidFill>
                <a:schemeClr val="tx2">
                  <a:lumMod val="50000"/>
                </a:schemeClr>
              </a:solidFill>
              <a:latin typeface="UD デジタル 教科書体 NK-B" panose="02020700000000000000" pitchFamily="18" charset="-128"/>
              <a:ea typeface="UD デジタル 教科書体 NK-B" panose="02020700000000000000" pitchFamily="18" charset="-128"/>
            </a:endParaRPr>
          </a:p>
          <a:p>
            <a:pPr algn="ctr"/>
            <a:r>
              <a:rPr lang="ja-JP" altLang="en-US" sz="6000" dirty="0">
                <a:solidFill>
                  <a:schemeClr val="tx2">
                    <a:lumMod val="50000"/>
                  </a:schemeClr>
                </a:solidFill>
                <a:latin typeface="UD デジタル 教科書体 NK-B" panose="02020700000000000000" pitchFamily="18" charset="-128"/>
                <a:ea typeface="UD デジタル 教科書体 NK-B" panose="02020700000000000000" pitchFamily="18" charset="-128"/>
              </a:rPr>
              <a:t>感じ</a:t>
            </a:r>
            <a:r>
              <a:rPr lang="ja-JP" altLang="en-US" sz="6000" dirty="0" smtClean="0">
                <a:solidFill>
                  <a:schemeClr val="tx2">
                    <a:lumMod val="50000"/>
                  </a:schemeClr>
                </a:solidFill>
                <a:latin typeface="UD デジタル 教科書体 NK-B" panose="02020700000000000000" pitchFamily="18" charset="-128"/>
                <a:ea typeface="UD デジタル 教科書体 NK-B" panose="02020700000000000000" pitchFamily="18" charset="-128"/>
              </a:rPr>
              <a:t>だった！？</a:t>
            </a:r>
            <a:endParaRPr kumimoji="1" lang="ja-JP" altLang="en-US" sz="6000" dirty="0">
              <a:solidFill>
                <a:schemeClr val="tx2">
                  <a:lumMod val="50000"/>
                </a:scheme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784874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C:\Users\kawai\AppData\Local\Microsoft\Windows\Temporary Internet Files\Content.IE5\ZDI6ZL23\MPj04383940000[1].jpg"/>
          <p:cNvPicPr>
            <a:picLocks noChangeAspect="1" noChangeArrowheads="1"/>
          </p:cNvPicPr>
          <p:nvPr/>
        </p:nvPicPr>
        <p:blipFill>
          <a:blip r:embed="rId2" cstate="print"/>
          <a:srcRect t="23478" b="20351"/>
          <a:stretch>
            <a:fillRect/>
          </a:stretch>
        </p:blipFill>
        <p:spPr bwMode="auto">
          <a:xfrm>
            <a:off x="0" y="3429000"/>
            <a:ext cx="9144000" cy="3429000"/>
          </a:xfrm>
          <a:prstGeom prst="rect">
            <a:avLst/>
          </a:prstGeom>
          <a:noFill/>
        </p:spPr>
      </p:pic>
      <p:sp>
        <p:nvSpPr>
          <p:cNvPr id="75" name="スライド番号プレースホルダ 5"/>
          <p:cNvSpPr>
            <a:spLocks noGrp="1"/>
          </p:cNvSpPr>
          <p:nvPr>
            <p:ph type="sldNum" sz="quarter" idx="4294967295"/>
          </p:nvPr>
        </p:nvSpPr>
        <p:spPr>
          <a:xfrm>
            <a:off x="8343813" y="58005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28</a:t>
            </a:fld>
            <a:endParaRPr kumimoji="1" lang="ja-JP" altLang="en-US" sz="7200">
              <a:solidFill>
                <a:schemeClr val="bg1">
                  <a:lumMod val="75000"/>
                </a:schemeClr>
              </a:solidFill>
              <a:latin typeface="+mj-lt"/>
            </a:endParaRPr>
          </a:p>
        </p:txBody>
      </p:sp>
      <p:sp>
        <p:nvSpPr>
          <p:cNvPr id="3" name="テキスト ボックス 2"/>
          <p:cNvSpPr txBox="1"/>
          <p:nvPr/>
        </p:nvSpPr>
        <p:spPr>
          <a:xfrm>
            <a:off x="107504" y="1068412"/>
            <a:ext cx="8928992" cy="2000548"/>
          </a:xfrm>
          <a:prstGeom prst="rect">
            <a:avLst/>
          </a:prstGeom>
          <a:noFill/>
        </p:spPr>
        <p:txBody>
          <a:bodyPr wrap="square" rtlCol="0">
            <a:spAutoFit/>
          </a:bodyPr>
          <a:lstStyle/>
          <a:p>
            <a:r>
              <a:rPr kumimoji="1" lang="ja-JP" altLang="en-US" sz="3200" dirty="0" smtClean="0">
                <a:solidFill>
                  <a:srgbClr val="FF0000"/>
                </a:solidFill>
                <a:latin typeface="UD デジタル 教科書体 NK-B" panose="02020700000000000000" pitchFamily="18" charset="-128"/>
                <a:ea typeface="UD デジタル 教科書体 NK-B" panose="02020700000000000000" pitchFamily="18" charset="-128"/>
              </a:rPr>
              <a:t>長時間にわたる</a:t>
            </a:r>
            <a:r>
              <a:rPr kumimoji="1" lang="en-US" altLang="ja-JP" sz="3200" dirty="0" smtClean="0">
                <a:solidFill>
                  <a:srgbClr val="FF0000"/>
                </a:solidFill>
                <a:latin typeface="UD デジタル 教科書体 NK-B" panose="02020700000000000000" pitchFamily="18" charset="-128"/>
                <a:ea typeface="UD デジタル 教科書体 NK-B" panose="02020700000000000000" pitchFamily="18" charset="-128"/>
              </a:rPr>
              <a:t/>
            </a:r>
            <a:br>
              <a:rPr kumimoji="1" lang="en-US" altLang="ja-JP" sz="3200" dirty="0" smtClean="0">
                <a:solidFill>
                  <a:srgbClr val="FF0000"/>
                </a:solidFill>
                <a:latin typeface="UD デジタル 教科書体 NK-B" panose="02020700000000000000" pitchFamily="18" charset="-128"/>
                <a:ea typeface="UD デジタル 教科書体 NK-B" panose="02020700000000000000" pitchFamily="18" charset="-128"/>
              </a:rPr>
            </a:br>
            <a:r>
              <a:rPr kumimoji="1" lang="ja-JP" altLang="en-US" sz="3200" dirty="0" smtClean="0">
                <a:solidFill>
                  <a:srgbClr val="FF0000"/>
                </a:solidFill>
                <a:latin typeface="UD デジタル 教科書体 NK-B" panose="02020700000000000000" pitchFamily="18" charset="-128"/>
                <a:ea typeface="UD デジタル 教科書体 NK-B" panose="02020700000000000000" pitchFamily="18" charset="-128"/>
              </a:rPr>
              <a:t>ＰｏｓｔｇｒｅＳＱＬ</a:t>
            </a:r>
            <a:r>
              <a:rPr lang="ja-JP" altLang="en-US" sz="3200" dirty="0" smtClean="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sz="3200" dirty="0" smtClean="0">
                <a:solidFill>
                  <a:srgbClr val="FF0000"/>
                </a:solidFill>
                <a:latin typeface="UD デジタル 教科書体 NK-B" panose="02020700000000000000" pitchFamily="18" charset="-128"/>
                <a:ea typeface="UD デジタル 教科書体 NK-B" panose="02020700000000000000" pitchFamily="18" charset="-128"/>
              </a:rPr>
              <a:t>Ｃｏｎｆａｒｅｎｃｅ Ｊａｐａｎ </a:t>
            </a:r>
            <a:r>
              <a:rPr kumimoji="1" lang="en-US" altLang="ja-JP" sz="3200" dirty="0" smtClean="0">
                <a:solidFill>
                  <a:srgbClr val="FF0000"/>
                </a:solidFill>
                <a:latin typeface="UD デジタル 教科書体 NK-B" panose="02020700000000000000" pitchFamily="18" charset="-128"/>
                <a:ea typeface="UD デジタル 教科書体 NK-B" panose="02020700000000000000" pitchFamily="18" charset="-128"/>
              </a:rPr>
              <a:t>2019</a:t>
            </a:r>
          </a:p>
          <a:p>
            <a:r>
              <a:rPr lang="ja-JP" altLang="en-US" sz="3600" dirty="0" smtClean="0">
                <a:solidFill>
                  <a:srgbClr val="FF0000"/>
                </a:solidFill>
                <a:latin typeface="UD デジタル 教科書体 NK-B" panose="02020700000000000000" pitchFamily="18" charset="-128"/>
                <a:ea typeface="UD デジタル 教科書体 NK-B" panose="02020700000000000000" pitchFamily="18" charset="-128"/>
              </a:rPr>
              <a:t>のご参加ありがとうございました！</a:t>
            </a:r>
            <a:r>
              <a:rPr lang="en-US" altLang="ja-JP" sz="3600" dirty="0" smtClean="0">
                <a:solidFill>
                  <a:srgbClr val="FF0000"/>
                </a:solidFill>
                <a:latin typeface="UD デジタル 教科書体 NK-B" panose="02020700000000000000" pitchFamily="18" charset="-128"/>
                <a:ea typeface="UD デジタル 教科書体 NK-B" panose="02020700000000000000" pitchFamily="18" charset="-128"/>
              </a:rPr>
              <a:t/>
            </a:r>
            <a:br>
              <a:rPr lang="en-US" altLang="ja-JP" sz="3600" dirty="0" smtClean="0">
                <a:solidFill>
                  <a:srgbClr val="FF0000"/>
                </a:solidFill>
                <a:latin typeface="UD デジタル 教科書体 NK-B" panose="02020700000000000000" pitchFamily="18" charset="-128"/>
                <a:ea typeface="UD デジタル 教科書体 NK-B" panose="02020700000000000000" pitchFamily="18" charset="-128"/>
              </a:rPr>
            </a:br>
            <a:r>
              <a:rPr lang="ja-JP" altLang="en-US" sz="2400" dirty="0" smtClean="0">
                <a:solidFill>
                  <a:srgbClr val="FF0000"/>
                </a:solidFill>
                <a:latin typeface="UD デジタル 教科書体 NK-B" panose="02020700000000000000" pitchFamily="18" charset="-128"/>
                <a:ea typeface="UD デジタル 教科書体 NK-B" panose="02020700000000000000" pitchFamily="18" charset="-128"/>
              </a:rPr>
              <a:t>（生き残れそうなので、たぶん来年も開催します）</a:t>
            </a:r>
            <a:endParaRPr lang="en-US" altLang="ja-JP" sz="2400" dirty="0" smtClean="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p:cNvSpPr txBox="1"/>
          <p:nvPr/>
        </p:nvSpPr>
        <p:spPr>
          <a:xfrm>
            <a:off x="4499992" y="3574757"/>
            <a:ext cx="4536504" cy="1754326"/>
          </a:xfrm>
          <a:prstGeom prst="rect">
            <a:avLst/>
          </a:prstGeom>
          <a:noFill/>
        </p:spPr>
        <p:txBody>
          <a:bodyPr wrap="square" rtlCol="0">
            <a:spAutoFit/>
          </a:bodyPr>
          <a:lstStyle/>
          <a:p>
            <a:pPr algn="r"/>
            <a:r>
              <a:rPr kumimoji="1" lang="ja-JP" altLang="en-US" sz="3600" dirty="0" smtClean="0">
                <a:solidFill>
                  <a:schemeClr val="bg1"/>
                </a:solidFill>
                <a:latin typeface="UD デジタル 教科書体 N-B" panose="02020700000000000000" pitchFamily="17" charset="-128"/>
                <a:ea typeface="UD デジタル 教科書体 N-B" panose="02020700000000000000" pitchFamily="17" charset="-128"/>
              </a:rPr>
              <a:t>最後は、</a:t>
            </a:r>
            <a:r>
              <a:rPr kumimoji="1" lang="en-US" altLang="ja-JP" sz="3600" dirty="0" smtClean="0">
                <a:solidFill>
                  <a:schemeClr val="bg1"/>
                </a:solidFill>
                <a:latin typeface="UD デジタル 教科書体 N-B" panose="02020700000000000000" pitchFamily="17" charset="-128"/>
                <a:ea typeface="UD デジタル 教科書体 N-B" panose="02020700000000000000" pitchFamily="17" charset="-128"/>
              </a:rPr>
              <a:t>JPUG</a:t>
            </a:r>
            <a:r>
              <a:rPr kumimoji="1" lang="ja-JP" altLang="en-US" sz="3600" dirty="0" smtClean="0">
                <a:solidFill>
                  <a:schemeClr val="bg1"/>
                </a:solidFill>
                <a:latin typeface="UD デジタル 教科書体 N-B" panose="02020700000000000000" pitchFamily="17" charset="-128"/>
                <a:ea typeface="UD デジタル 教科書体 N-B" panose="02020700000000000000" pitchFamily="17" charset="-128"/>
              </a:rPr>
              <a:t>理事長からの締め</a:t>
            </a:r>
            <a:r>
              <a:rPr lang="ja-JP" altLang="en-US" sz="3600" dirty="0" smtClean="0">
                <a:solidFill>
                  <a:schemeClr val="bg1"/>
                </a:solidFill>
                <a:latin typeface="UD デジタル 教科書体 N-B" panose="02020700000000000000" pitchFamily="17" charset="-128"/>
                <a:ea typeface="UD デジタル 教科書体 N-B" panose="02020700000000000000" pitchFamily="17" charset="-128"/>
              </a:rPr>
              <a:t>の</a:t>
            </a:r>
            <a:r>
              <a:rPr kumimoji="1" lang="ja-JP" altLang="en-US" sz="3600" dirty="0" smtClean="0">
                <a:solidFill>
                  <a:schemeClr val="bg1"/>
                </a:solidFill>
                <a:latin typeface="UD デジタル 教科書体 N-B" panose="02020700000000000000" pitchFamily="17" charset="-128"/>
                <a:ea typeface="UD デジタル 教科書体 N-B" panose="02020700000000000000" pitchFamily="17" charset="-128"/>
              </a:rPr>
              <a:t>挨拶</a:t>
            </a:r>
            <a:endParaRPr kumimoji="1" lang="en-US" altLang="ja-JP" sz="3600" dirty="0" smtClean="0">
              <a:solidFill>
                <a:schemeClr val="bg1"/>
              </a:solidFill>
              <a:latin typeface="UD デジタル 教科書体 N-B" panose="02020700000000000000" pitchFamily="17" charset="-128"/>
              <a:ea typeface="UD デジタル 教科書体 N-B" panose="02020700000000000000" pitchFamily="17" charset="-128"/>
            </a:endParaRPr>
          </a:p>
          <a:p>
            <a:pPr algn="r"/>
            <a:r>
              <a:rPr lang="ja-JP" altLang="en-US" sz="3600" dirty="0">
                <a:solidFill>
                  <a:schemeClr val="bg1"/>
                </a:solidFill>
                <a:latin typeface="UD デジタル 教科書体 N-B" panose="02020700000000000000" pitchFamily="17" charset="-128"/>
                <a:ea typeface="UD デジタル 教科書体 N-B" panose="02020700000000000000" pitchFamily="17" charset="-128"/>
              </a:rPr>
              <a:t>と</a:t>
            </a:r>
            <a:r>
              <a:rPr lang="ja-JP" altLang="en-US" sz="3600" dirty="0" smtClean="0">
                <a:solidFill>
                  <a:schemeClr val="bg1"/>
                </a:solidFill>
                <a:latin typeface="UD デジタル 教科書体 N-B" panose="02020700000000000000" pitchFamily="17" charset="-128"/>
                <a:ea typeface="UD デジタル 教科書体 N-B" panose="02020700000000000000" pitchFamily="17" charset="-128"/>
              </a:rPr>
              <a:t>なります</a:t>
            </a:r>
            <a:endParaRPr kumimoji="1" lang="en-US" altLang="ja-JP" sz="3600" dirty="0" smtClean="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4" name="正方形/長方形 3"/>
          <p:cNvSpPr/>
          <p:nvPr/>
        </p:nvSpPr>
        <p:spPr>
          <a:xfrm>
            <a:off x="0" y="10440"/>
            <a:ext cx="9144000" cy="648816"/>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2844"/>
            <a:ext cx="9144000" cy="685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スライド番号プレースホルダ 5"/>
          <p:cNvSpPr>
            <a:spLocks noGrp="1"/>
          </p:cNvSpPr>
          <p:nvPr>
            <p:ph type="sldNum" sz="quarter" idx="4294967295"/>
          </p:nvPr>
        </p:nvSpPr>
        <p:spPr>
          <a:xfrm>
            <a:off x="8343813" y="58005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2</a:t>
            </a:fld>
            <a:endParaRPr kumimoji="1" lang="ja-JP" altLang="en-US" sz="7200" dirty="0">
              <a:solidFill>
                <a:schemeClr val="bg1">
                  <a:lumMod val="75000"/>
                </a:schemeClr>
              </a:solidFill>
              <a:latin typeface="+mj-lt"/>
            </a:endParaRPr>
          </a:p>
        </p:txBody>
      </p:sp>
      <p:sp>
        <p:nvSpPr>
          <p:cNvPr id="4" name="テキスト ボックス 3"/>
          <p:cNvSpPr txBox="1"/>
          <p:nvPr/>
        </p:nvSpPr>
        <p:spPr>
          <a:xfrm>
            <a:off x="540444" y="4000996"/>
            <a:ext cx="7847980" cy="2308324"/>
          </a:xfrm>
          <a:prstGeom prst="rect">
            <a:avLst/>
          </a:prstGeom>
          <a:noFill/>
        </p:spPr>
        <p:txBody>
          <a:bodyPr wrap="square" rtlCol="0">
            <a:spAutoFit/>
          </a:bodyPr>
          <a:lstStyle/>
          <a:p>
            <a:r>
              <a:rPr kumimoji="1" lang="ja-JP" altLang="en-US" sz="7200" dirty="0" smtClean="0">
                <a:solidFill>
                  <a:schemeClr val="bg1"/>
                </a:solidFill>
                <a:latin typeface="+mj-ea"/>
                <a:ea typeface="+mj-ea"/>
              </a:rPr>
              <a:t>本当にありがとう</a:t>
            </a:r>
            <a:endParaRPr kumimoji="1" lang="en-US" altLang="ja-JP" sz="7200" dirty="0" smtClean="0">
              <a:solidFill>
                <a:schemeClr val="bg1"/>
              </a:solidFill>
              <a:latin typeface="+mj-ea"/>
              <a:ea typeface="+mj-ea"/>
            </a:endParaRPr>
          </a:p>
          <a:p>
            <a:r>
              <a:rPr kumimoji="1" lang="ja-JP" altLang="en-US" sz="7200" dirty="0" smtClean="0">
                <a:solidFill>
                  <a:schemeClr val="bg1"/>
                </a:solidFill>
                <a:latin typeface="+mj-ea"/>
                <a:ea typeface="+mj-ea"/>
              </a:rPr>
              <a:t>ございました。</a:t>
            </a:r>
            <a:endParaRPr kumimoji="1" lang="ja-JP" altLang="en-US" sz="7200" dirty="0">
              <a:solidFill>
                <a:schemeClr val="bg1"/>
              </a:solidFill>
              <a:latin typeface="+mj-ea"/>
              <a:ea typeface="+mj-ea"/>
            </a:endParaRPr>
          </a:p>
        </p:txBody>
      </p:sp>
      <p:pic>
        <p:nvPicPr>
          <p:cNvPr id="2050" name="Picture 2" descr="お辞儀をする男性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626" y="3464682"/>
            <a:ext cx="1982846" cy="327743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63189" y="378817"/>
            <a:ext cx="8808856" cy="3770263"/>
          </a:xfrm>
          <a:prstGeom prst="rect">
            <a:avLst/>
          </a:prstGeom>
          <a:noFill/>
        </p:spPr>
        <p:txBody>
          <a:bodyPr wrap="square" rtlCol="0">
            <a:spAutoFit/>
          </a:bodyPr>
          <a:lstStyle/>
          <a:p>
            <a:pPr algn="ctr"/>
            <a:r>
              <a:rPr kumimoji="1" lang="ja-JP" altLang="en-US" sz="4000" dirty="0" smtClean="0">
                <a:solidFill>
                  <a:srgbClr val="FFC000"/>
                </a:solidFill>
                <a:latin typeface="UD デジタル 教科書体 NK-B" panose="02020700000000000000" pitchFamily="18" charset="-128"/>
                <a:ea typeface="UD デジタル 教科書体 NK-B" panose="02020700000000000000" pitchFamily="18" charset="-128"/>
              </a:rPr>
              <a:t>今年の参加者も、例年通りだいたい</a:t>
            </a:r>
            <a:endParaRPr kumimoji="1" lang="en-US" altLang="ja-JP" sz="4000" dirty="0" smtClean="0">
              <a:solidFill>
                <a:srgbClr val="FFC000"/>
              </a:solidFill>
              <a:latin typeface="UD デジタル 教科書体 NK-B" panose="02020700000000000000" pitchFamily="18" charset="-128"/>
              <a:ea typeface="UD デジタル 教科書体 NK-B" panose="02020700000000000000" pitchFamily="18" charset="-128"/>
            </a:endParaRPr>
          </a:p>
          <a:p>
            <a:pPr algn="ctr"/>
            <a:r>
              <a:rPr kumimoji="1" lang="en-US" altLang="ja-JP" sz="19900" dirty="0" smtClean="0">
                <a:solidFill>
                  <a:srgbClr val="FFC000"/>
                </a:solidFill>
                <a:latin typeface="UD デジタル 教科書体 NK-B" panose="02020700000000000000" pitchFamily="18" charset="-128"/>
                <a:ea typeface="UD デジタル 教科書体 NK-B" panose="02020700000000000000" pitchFamily="18" charset="-128"/>
              </a:rPr>
              <a:t>220</a:t>
            </a:r>
            <a:r>
              <a:rPr kumimoji="1" lang="ja-JP" altLang="en-US" sz="19900" dirty="0" smtClean="0">
                <a:solidFill>
                  <a:srgbClr val="FFC000"/>
                </a:solidFill>
                <a:latin typeface="UD デジタル 教科書体 NK-B" panose="02020700000000000000" pitchFamily="18" charset="-128"/>
                <a:ea typeface="UD デジタル 教科書体 NK-B" panose="02020700000000000000" pitchFamily="18" charset="-128"/>
              </a:rPr>
              <a:t>名</a:t>
            </a:r>
            <a:endParaRPr kumimoji="1" lang="ja-JP" altLang="en-US" sz="6600" dirty="0">
              <a:solidFill>
                <a:srgbClr val="FFC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019365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https://program.ohotuku56.com/wp-content/uploads/2018/08/kotoba_bouryoku_business_w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978" y="2348880"/>
            <a:ext cx="6275518" cy="458112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107950" y="44624"/>
            <a:ext cx="8928100" cy="2585323"/>
          </a:xfrm>
          <a:prstGeom prst="rect">
            <a:avLst/>
          </a:prstGeom>
          <a:noFill/>
        </p:spPr>
        <p:txBody>
          <a:bodyPr wrap="square" rtlCol="0">
            <a:spAutoFit/>
          </a:bodyPr>
          <a:lstStyle/>
          <a:p>
            <a:r>
              <a:rPr kumimoji="1" lang="en-US" altLang="ja-JP" sz="3600" dirty="0" smtClean="0">
                <a:solidFill>
                  <a:schemeClr val="bg1"/>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250</a:t>
            </a:r>
            <a:r>
              <a:rPr kumimoji="1" lang="ja-JP" altLang="en-US" sz="3600" dirty="0" smtClean="0">
                <a:solidFill>
                  <a:schemeClr val="bg1"/>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名とかになると会場キャパをオーバーしてしまいます。</a:t>
            </a:r>
            <a:endParaRPr kumimoji="1" lang="en-US" altLang="ja-JP" sz="3600" dirty="0" smtClean="0">
              <a:solidFill>
                <a:schemeClr val="bg1"/>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a:p>
            <a:r>
              <a:rPr lang="ja-JP" altLang="en-US" sz="3600" dirty="0" smtClean="0">
                <a:solidFill>
                  <a:schemeClr val="bg1"/>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そうなると、</a:t>
            </a:r>
            <a:r>
              <a:rPr kumimoji="1" lang="ja-JP" altLang="en-US" sz="3600" dirty="0" smtClean="0">
                <a:solidFill>
                  <a:schemeClr val="bg1"/>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色々なご迷惑をおかけするので、</a:t>
            </a:r>
            <a:r>
              <a:rPr lang="ja-JP" altLang="en-US" sz="5400" dirty="0">
                <a:solidFill>
                  <a:srgbClr val="FFFF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ちょうど</a:t>
            </a:r>
            <a:r>
              <a:rPr kumimoji="1" lang="ja-JP" altLang="en-US" sz="5400" dirty="0" smtClean="0">
                <a:solidFill>
                  <a:srgbClr val="FFFF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い</a:t>
            </a:r>
            <a:r>
              <a:rPr lang="ja-JP" altLang="en-US" sz="5400" dirty="0" smtClean="0">
                <a:solidFill>
                  <a:srgbClr val="FFFF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い感じ</a:t>
            </a:r>
            <a:r>
              <a:rPr lang="ja-JP" altLang="en-US" sz="3600" dirty="0" smtClean="0">
                <a:solidFill>
                  <a:schemeClr val="bg1"/>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でした！</a:t>
            </a:r>
            <a:endParaRPr kumimoji="1" lang="ja-JP" altLang="en-US" sz="3600" dirty="0">
              <a:solidFill>
                <a:schemeClr val="bg1"/>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p:txBody>
      </p:sp>
      <p:sp>
        <p:nvSpPr>
          <p:cNvPr id="2" name="テキスト ボックス 1"/>
          <p:cNvSpPr txBox="1"/>
          <p:nvPr/>
        </p:nvSpPr>
        <p:spPr>
          <a:xfrm rot="21263687">
            <a:off x="111674" y="4193568"/>
            <a:ext cx="3972872" cy="2308324"/>
          </a:xfrm>
          <a:prstGeom prst="rect">
            <a:avLst/>
          </a:prstGeom>
          <a:noFill/>
        </p:spPr>
        <p:txBody>
          <a:bodyPr wrap="square" rtlCol="0">
            <a:spAutoFit/>
          </a:bodyPr>
          <a:lstStyle/>
          <a:p>
            <a:r>
              <a:rPr kumimoji="1" lang="ja-JP" altLang="en-US" sz="3600" dirty="0" smtClean="0">
                <a:solidFill>
                  <a:schemeClr val="bg2">
                    <a:lumMod val="90000"/>
                  </a:schemeClr>
                </a:solidFill>
                <a:latin typeface="UD デジタル 教科書体 N-B" panose="02020700000000000000" pitchFamily="17" charset="-128"/>
                <a:ea typeface="UD デジタル 教科書体 N-B" panose="02020700000000000000" pitchFamily="17" charset="-128"/>
              </a:rPr>
              <a:t>パンパンだと</a:t>
            </a:r>
            <a:endParaRPr kumimoji="1" lang="en-US" altLang="ja-JP" sz="3600" dirty="0" smtClean="0">
              <a:solidFill>
                <a:schemeClr val="bg2">
                  <a:lumMod val="90000"/>
                </a:schemeClr>
              </a:solidFill>
              <a:latin typeface="UD デジタル 教科書体 N-B" panose="02020700000000000000" pitchFamily="17" charset="-128"/>
              <a:ea typeface="UD デジタル 教科書体 N-B" panose="02020700000000000000" pitchFamily="17" charset="-128"/>
            </a:endParaRPr>
          </a:p>
          <a:p>
            <a:r>
              <a:rPr kumimoji="1" lang="ja-JP" altLang="en-US" sz="3600" dirty="0" smtClean="0">
                <a:solidFill>
                  <a:schemeClr val="bg2">
                    <a:lumMod val="90000"/>
                  </a:schemeClr>
                </a:solidFill>
                <a:latin typeface="UD デジタル 教科書体 N-B" panose="02020700000000000000" pitchFamily="17" charset="-128"/>
                <a:ea typeface="UD デジタル 教科書体 N-B" panose="02020700000000000000" pitchFamily="17" charset="-128"/>
              </a:rPr>
              <a:t>結構ちゃんと</a:t>
            </a:r>
            <a:endParaRPr kumimoji="1" lang="en-US" altLang="ja-JP" sz="3600" dirty="0" smtClean="0">
              <a:solidFill>
                <a:schemeClr val="bg2">
                  <a:lumMod val="90000"/>
                </a:schemeClr>
              </a:solidFill>
              <a:latin typeface="UD デジタル 教科書体 N-B" panose="02020700000000000000" pitchFamily="17" charset="-128"/>
              <a:ea typeface="UD デジタル 教科書体 N-B" panose="02020700000000000000" pitchFamily="17" charset="-128"/>
            </a:endParaRPr>
          </a:p>
          <a:p>
            <a:r>
              <a:rPr lang="ja-JP" altLang="en-US" sz="3600" dirty="0" smtClean="0">
                <a:solidFill>
                  <a:schemeClr val="bg2">
                    <a:lumMod val="90000"/>
                  </a:schemeClr>
                </a:solidFill>
                <a:latin typeface="UD デジタル 教科書体 N-B" panose="02020700000000000000" pitchFamily="17" charset="-128"/>
                <a:ea typeface="UD デジタル 教科書体 N-B" panose="02020700000000000000" pitchFamily="17" charset="-128"/>
              </a:rPr>
              <a:t>クレーム言われ</a:t>
            </a:r>
            <a:endParaRPr lang="en-US" altLang="ja-JP" sz="3600" dirty="0" smtClean="0">
              <a:solidFill>
                <a:schemeClr val="bg2">
                  <a:lumMod val="90000"/>
                </a:schemeClr>
              </a:solidFill>
              <a:latin typeface="UD デジタル 教科書体 N-B" panose="02020700000000000000" pitchFamily="17" charset="-128"/>
              <a:ea typeface="UD デジタル 教科書体 N-B" panose="02020700000000000000" pitchFamily="17" charset="-128"/>
            </a:endParaRPr>
          </a:p>
          <a:p>
            <a:r>
              <a:rPr kumimoji="1" lang="ja-JP" altLang="en-US" sz="3600" dirty="0" err="1">
                <a:solidFill>
                  <a:schemeClr val="bg2">
                    <a:lumMod val="90000"/>
                  </a:schemeClr>
                </a:solidFill>
                <a:latin typeface="UD デジタル 教科書体 N-B" panose="02020700000000000000" pitchFamily="17" charset="-128"/>
                <a:ea typeface="UD デジタル 教科書体 N-B" panose="02020700000000000000" pitchFamily="17" charset="-128"/>
              </a:rPr>
              <a:t>ちゃうの</a:t>
            </a:r>
            <a:r>
              <a:rPr kumimoji="1" lang="ja-JP" altLang="en-US" sz="3600" dirty="0" smtClean="0">
                <a:solidFill>
                  <a:schemeClr val="bg2">
                    <a:lumMod val="90000"/>
                  </a:schemeClr>
                </a:solidFill>
                <a:latin typeface="UD デジタル 教科書体 N-B" panose="02020700000000000000" pitchFamily="17" charset="-128"/>
                <a:ea typeface="UD デジタル 教科書体 N-B" panose="02020700000000000000" pitchFamily="17" charset="-128"/>
              </a:rPr>
              <a:t>で</a:t>
            </a:r>
            <a:r>
              <a:rPr kumimoji="1" lang="en-US" altLang="ja-JP" sz="3600" dirty="0" smtClean="0">
                <a:solidFill>
                  <a:schemeClr val="bg2">
                    <a:lumMod val="90000"/>
                  </a:schemeClr>
                </a:solidFill>
                <a:latin typeface="UD デジタル 教科書体 N-B" panose="02020700000000000000" pitchFamily="17" charset="-128"/>
                <a:ea typeface="UD デジタル 教科書体 N-B" panose="02020700000000000000" pitchFamily="17" charset="-128"/>
              </a:rPr>
              <a:t>…</a:t>
            </a:r>
            <a:r>
              <a:rPr kumimoji="1" lang="ja-JP" altLang="en-US" sz="3600" dirty="0" err="1" smtClean="0">
                <a:solidFill>
                  <a:schemeClr val="bg2">
                    <a:lumMod val="90000"/>
                  </a:schemeClr>
                </a:solidFill>
                <a:latin typeface="UD デジタル 教科書体 N-B" panose="02020700000000000000" pitchFamily="17" charset="-128"/>
                <a:ea typeface="UD デジタル 教科書体 N-B" panose="02020700000000000000" pitchFamily="17" charset="-128"/>
              </a:rPr>
              <a:t>。</a:t>
            </a:r>
            <a:endParaRPr kumimoji="1" lang="ja-JP" altLang="en-US" sz="3600" dirty="0">
              <a:solidFill>
                <a:schemeClr val="bg2">
                  <a:lumMod val="90000"/>
                </a:schemeClr>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260528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685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2" name="正方形/長方形 1"/>
          <p:cNvSpPr/>
          <p:nvPr/>
        </p:nvSpPr>
        <p:spPr>
          <a:xfrm>
            <a:off x="777187" y="260648"/>
            <a:ext cx="7571303" cy="1384995"/>
          </a:xfrm>
          <a:prstGeom prst="rect">
            <a:avLst/>
          </a:prstGeom>
        </p:spPr>
        <p:txBody>
          <a:bodyPr wrap="none">
            <a:spAutoFit/>
          </a:bodyPr>
          <a:lstStyle/>
          <a:p>
            <a:pPr algn="ctr"/>
            <a:r>
              <a:rPr lang="en-US" altLang="ja-JP" sz="3600" dirty="0" smtClean="0">
                <a:solidFill>
                  <a:srgbClr val="FFFF00"/>
                </a:solidFill>
                <a:latin typeface="UD デジタル 教科書体 N-B" panose="02020700000000000000" pitchFamily="17" charset="-128"/>
                <a:ea typeface="UD デジタル 教科書体 N-B" panose="02020700000000000000" pitchFamily="17" charset="-128"/>
              </a:rPr>
              <a:t>PostgreSQL</a:t>
            </a:r>
            <a:r>
              <a:rPr lang="ja-JP" altLang="en-US" sz="3600" dirty="0" smtClean="0">
                <a:solidFill>
                  <a:srgbClr val="FFFF00"/>
                </a:solidFill>
                <a:latin typeface="UD デジタル 教科書体 N-B" panose="02020700000000000000" pitchFamily="17" charset="-128"/>
                <a:ea typeface="UD デジタル 教科書体 N-B" panose="02020700000000000000" pitchFamily="17" charset="-128"/>
              </a:rPr>
              <a:t> </a:t>
            </a:r>
            <a:r>
              <a:rPr lang="en-US" altLang="ja-JP" sz="3600" dirty="0" smtClean="0">
                <a:solidFill>
                  <a:srgbClr val="FFFF00"/>
                </a:solidFill>
                <a:latin typeface="UD デジタル 教科書体 N-B" panose="02020700000000000000" pitchFamily="17" charset="-128"/>
                <a:ea typeface="UD デジタル 教科書体 N-B" panose="02020700000000000000" pitchFamily="17" charset="-128"/>
              </a:rPr>
              <a:t>Conference Japan 2019</a:t>
            </a:r>
          </a:p>
          <a:p>
            <a:pPr algn="ctr"/>
            <a:r>
              <a:rPr lang="ja-JP" altLang="en-US" sz="4800" dirty="0" smtClean="0">
                <a:solidFill>
                  <a:srgbClr val="FFFF00"/>
                </a:solidFill>
                <a:latin typeface="UD デジタル 教科書体 N-B" panose="02020700000000000000" pitchFamily="17" charset="-128"/>
                <a:ea typeface="UD デジタル 教科書体 N-B" panose="02020700000000000000" pitchFamily="17" charset="-128"/>
              </a:rPr>
              <a:t>のテーマ</a:t>
            </a:r>
            <a:endParaRPr lang="ja-JP" altLang="en-US" sz="4800" dirty="0">
              <a:solidFill>
                <a:srgbClr val="FFFF00"/>
              </a:solidFill>
              <a:latin typeface="UD デジタル 教科書体 N-B" panose="02020700000000000000" pitchFamily="17" charset="-128"/>
              <a:ea typeface="UD デジタル 教科書体 N-B" panose="02020700000000000000" pitchFamily="17" charset="-128"/>
            </a:endParaRPr>
          </a:p>
        </p:txBody>
      </p:sp>
      <p:sp>
        <p:nvSpPr>
          <p:cNvPr id="6" name="角丸四角形 5"/>
          <p:cNvSpPr/>
          <p:nvPr/>
        </p:nvSpPr>
        <p:spPr>
          <a:xfrm>
            <a:off x="251336" y="2564904"/>
            <a:ext cx="8640960" cy="4032448"/>
          </a:xfrm>
          <a:prstGeom prst="roundRect">
            <a:avLst>
              <a:gd name="adj" fmla="val 260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8" name="Picture 2" descr="PostgreSQL Conference Japan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33766"/>
            <a:ext cx="8424936" cy="2527482"/>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899592" y="5734997"/>
            <a:ext cx="7361311" cy="646331"/>
          </a:xfrm>
          <a:prstGeom prst="rect">
            <a:avLst/>
          </a:prstGeom>
        </p:spPr>
        <p:txBody>
          <a:bodyPr wrap="none">
            <a:spAutoFit/>
          </a:bodyPr>
          <a:lstStyle/>
          <a:p>
            <a:r>
              <a:rPr lang="ja-JP" altLang="en-US" sz="3600" dirty="0">
                <a:solidFill>
                  <a:schemeClr val="accent6">
                    <a:lumMod val="75000"/>
                  </a:schemeClr>
                </a:solidFill>
                <a:latin typeface="+mj-ea"/>
                <a:ea typeface="+mj-ea"/>
              </a:rPr>
              <a:t>～ </a:t>
            </a:r>
            <a:r>
              <a:rPr lang="en-US" altLang="ja-JP" sz="3600" dirty="0">
                <a:solidFill>
                  <a:schemeClr val="accent6">
                    <a:lumMod val="75000"/>
                  </a:schemeClr>
                </a:solidFill>
                <a:latin typeface="+mj-ea"/>
                <a:ea typeface="+mj-ea"/>
              </a:rPr>
              <a:t>PostgreSQL </a:t>
            </a:r>
            <a:r>
              <a:rPr lang="ja-JP" altLang="en-US" sz="3600" dirty="0">
                <a:solidFill>
                  <a:schemeClr val="accent6">
                    <a:lumMod val="75000"/>
                  </a:schemeClr>
                </a:solidFill>
                <a:latin typeface="+mj-ea"/>
                <a:ea typeface="+mj-ea"/>
              </a:rPr>
              <a:t>は生き残れるか？ ～</a:t>
            </a:r>
          </a:p>
        </p:txBody>
      </p:sp>
      <p:sp>
        <p:nvSpPr>
          <p:cNvPr id="75" name="スライド番号プレースホルダ 5"/>
          <p:cNvSpPr>
            <a:spLocks noGrp="1"/>
          </p:cNvSpPr>
          <p:nvPr>
            <p:ph type="sldNum" sz="quarter" idx="4294967295"/>
          </p:nvPr>
        </p:nvSpPr>
        <p:spPr>
          <a:xfrm>
            <a:off x="8343813" y="58005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4</a:t>
            </a:fld>
            <a:endParaRPr kumimoji="1" lang="ja-JP" altLang="en-US" sz="7200" dirty="0">
              <a:solidFill>
                <a:schemeClr val="bg1">
                  <a:lumMod val="75000"/>
                </a:schemeClr>
              </a:solidFill>
              <a:latin typeface="+mj-lt"/>
            </a:endParaRPr>
          </a:p>
        </p:txBody>
      </p:sp>
    </p:spTree>
    <p:extLst>
      <p:ext uri="{BB962C8B-B14F-4D97-AF65-F5344CB8AC3E}">
        <p14:creationId xmlns:p14="http://schemas.microsoft.com/office/powerpoint/2010/main" val="6264857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685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p:txBody>
      </p:sp>
      <p:sp>
        <p:nvSpPr>
          <p:cNvPr id="75" name="スライド番号プレースホルダ 5"/>
          <p:cNvSpPr>
            <a:spLocks noGrp="1"/>
          </p:cNvSpPr>
          <p:nvPr>
            <p:ph type="sldNum" sz="quarter" idx="4294967295"/>
          </p:nvPr>
        </p:nvSpPr>
        <p:spPr>
          <a:xfrm>
            <a:off x="8343813" y="58005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5</a:t>
            </a:fld>
            <a:endParaRPr kumimoji="1" lang="ja-JP" altLang="en-US" sz="7200" dirty="0">
              <a:solidFill>
                <a:schemeClr val="bg1">
                  <a:lumMod val="75000"/>
                </a:schemeClr>
              </a:solidFill>
              <a:latin typeface="+mj-lt"/>
            </a:endParaRPr>
          </a:p>
        </p:txBody>
      </p:sp>
      <p:sp>
        <p:nvSpPr>
          <p:cNvPr id="5" name="テキスト ボックス 4"/>
          <p:cNvSpPr txBox="1"/>
          <p:nvPr/>
        </p:nvSpPr>
        <p:spPr>
          <a:xfrm>
            <a:off x="323528" y="2002482"/>
            <a:ext cx="9001000" cy="3154710"/>
          </a:xfrm>
          <a:prstGeom prst="rect">
            <a:avLst/>
          </a:prstGeom>
          <a:noFill/>
        </p:spPr>
        <p:txBody>
          <a:bodyPr wrap="square" rtlCol="0">
            <a:spAutoFit/>
          </a:bodyPr>
          <a:lstStyle/>
          <a:p>
            <a:pPr algn="ctr"/>
            <a:r>
              <a:rPr lang="ja-JP" altLang="en-US" sz="19900" dirty="0">
                <a:solidFill>
                  <a:srgbClr val="FFC000"/>
                </a:solidFill>
                <a:latin typeface="UD デジタル 教科書体 N-B" panose="02020700000000000000" pitchFamily="17" charset="-128"/>
                <a:ea typeface="UD デジタル 教科書体 N-B" panose="02020700000000000000" pitchFamily="17" charset="-128"/>
              </a:rPr>
              <a:t>あれ？</a:t>
            </a:r>
            <a:endParaRPr kumimoji="1" lang="ja-JP" altLang="en-US" sz="19900" dirty="0">
              <a:solidFill>
                <a:srgbClr val="FFC000"/>
              </a:solidFill>
              <a:latin typeface="UD デジタル 教科書体 N-B" panose="02020700000000000000" pitchFamily="17" charset="-128"/>
              <a:ea typeface="UD デジタル 教科書体 N-B" panose="02020700000000000000" pitchFamily="17" charset="-128"/>
            </a:endParaRPr>
          </a:p>
        </p:txBody>
      </p:sp>
      <p:sp>
        <p:nvSpPr>
          <p:cNvPr id="9" name="正方形/長方形 8"/>
          <p:cNvSpPr/>
          <p:nvPr/>
        </p:nvSpPr>
        <p:spPr>
          <a:xfrm>
            <a:off x="1572853" y="4725144"/>
            <a:ext cx="6014788" cy="584775"/>
          </a:xfrm>
          <a:prstGeom prst="rect">
            <a:avLst/>
          </a:prstGeom>
        </p:spPr>
        <p:txBody>
          <a:bodyPr wrap="none">
            <a:spAutoFit/>
          </a:bodyPr>
          <a:lstStyle/>
          <a:p>
            <a:pPr algn="ctr"/>
            <a:r>
              <a:rPr lang="ja-JP" altLang="en-US" sz="3200" dirty="0" smtClean="0">
                <a:solidFill>
                  <a:srgbClr val="FFFF00"/>
                </a:solidFill>
                <a:latin typeface="+mj-ea"/>
                <a:ea typeface="+mj-ea"/>
              </a:rPr>
              <a:t>「</a:t>
            </a:r>
            <a:r>
              <a:rPr lang="en-US" altLang="ja-JP" sz="3200" dirty="0" smtClean="0">
                <a:solidFill>
                  <a:srgbClr val="FFFF00"/>
                </a:solidFill>
                <a:latin typeface="+mj-ea"/>
                <a:ea typeface="+mj-ea"/>
              </a:rPr>
              <a:t>PostgreSQL </a:t>
            </a:r>
            <a:r>
              <a:rPr lang="ja-JP" altLang="en-US" sz="3200" dirty="0">
                <a:solidFill>
                  <a:srgbClr val="FFFF00"/>
                </a:solidFill>
                <a:latin typeface="+mj-ea"/>
                <a:ea typeface="+mj-ea"/>
              </a:rPr>
              <a:t>は生き残れるか</a:t>
            </a:r>
            <a:r>
              <a:rPr lang="ja-JP" altLang="en-US" sz="3200" dirty="0" smtClean="0">
                <a:solidFill>
                  <a:srgbClr val="FFFF00"/>
                </a:solidFill>
                <a:latin typeface="+mj-ea"/>
                <a:ea typeface="+mj-ea"/>
              </a:rPr>
              <a:t>？」</a:t>
            </a:r>
            <a:endParaRPr lang="ja-JP" altLang="en-US" sz="3200" dirty="0">
              <a:solidFill>
                <a:srgbClr val="FFFF00"/>
              </a:solidFill>
              <a:latin typeface="+mj-ea"/>
              <a:ea typeface="+mj-ea"/>
            </a:endParaRPr>
          </a:p>
        </p:txBody>
      </p:sp>
    </p:spTree>
    <p:extLst>
      <p:ext uri="{BB962C8B-B14F-4D97-AF65-F5344CB8AC3E}">
        <p14:creationId xmlns:p14="http://schemas.microsoft.com/office/powerpoint/2010/main" val="10593528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844"/>
            <a:ext cx="9144000" cy="6858000"/>
          </a:xfrm>
          <a:prstGeom prst="rect">
            <a:avLst/>
          </a:prstGeom>
          <a:gradFill flip="none" rotWithShape="1">
            <a:gsLst>
              <a:gs pos="0">
                <a:schemeClr val="bg2">
                  <a:lumMod val="10000"/>
                </a:schemeClr>
              </a:gs>
              <a:gs pos="50000">
                <a:schemeClr val="bg2">
                  <a:lumMod val="25000"/>
                </a:schemeClr>
              </a:gs>
              <a:gs pos="100000">
                <a:schemeClr val="bg2">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4" name="スライド番号プレースホルダ 5"/>
          <p:cNvSpPr>
            <a:spLocks noGrp="1"/>
          </p:cNvSpPr>
          <p:nvPr>
            <p:ph type="sldNum" sz="quarter" idx="4294967295"/>
          </p:nvPr>
        </p:nvSpPr>
        <p:spPr>
          <a:xfrm>
            <a:off x="8343813" y="58005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6</a:t>
            </a:fld>
            <a:endParaRPr kumimoji="1" lang="ja-JP" altLang="en-US" sz="7200" dirty="0">
              <a:solidFill>
                <a:schemeClr val="bg1">
                  <a:lumMod val="75000"/>
                </a:schemeClr>
              </a:solidFill>
              <a:latin typeface="+mj-lt"/>
            </a:endParaRPr>
          </a:p>
        </p:txBody>
      </p:sp>
      <p:sp>
        <p:nvSpPr>
          <p:cNvPr id="5" name="テキスト ボックス 4"/>
          <p:cNvSpPr txBox="1"/>
          <p:nvPr/>
        </p:nvSpPr>
        <p:spPr>
          <a:xfrm>
            <a:off x="107504" y="2083782"/>
            <a:ext cx="9001000" cy="2785378"/>
          </a:xfrm>
          <a:prstGeom prst="rect">
            <a:avLst/>
          </a:prstGeom>
          <a:noFill/>
        </p:spPr>
        <p:txBody>
          <a:bodyPr wrap="square" rtlCol="0">
            <a:spAutoFit/>
          </a:bodyPr>
          <a:lstStyle/>
          <a:p>
            <a:pPr algn="ctr"/>
            <a:r>
              <a:rPr kumimoji="1" lang="en-US" altLang="ja-JP" sz="11500" dirty="0" smtClean="0">
                <a:solidFill>
                  <a:srgbClr val="FFFF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PostgreSQL</a:t>
            </a:r>
          </a:p>
          <a:p>
            <a:pPr algn="ctr"/>
            <a:r>
              <a:rPr kumimoji="1" lang="ja-JP" altLang="en-US" sz="5400" dirty="0" err="1" smtClean="0">
                <a:solidFill>
                  <a:srgbClr val="FFFF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って</a:t>
            </a:r>
            <a:r>
              <a:rPr kumimoji="1" lang="ja-JP" altLang="en-US" sz="5400" dirty="0" smtClean="0">
                <a:solidFill>
                  <a:srgbClr val="FFFF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rPr>
              <a:t>生き残れないの？</a:t>
            </a:r>
            <a:endParaRPr kumimoji="1" lang="ja-JP" altLang="en-US" sz="5400" dirty="0">
              <a:solidFill>
                <a:srgbClr val="FFFF00"/>
              </a:solidFill>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27146702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685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outerShdw blurRad="38100" dist="38100" dir="2700000" algn="tl">
                  <a:srgbClr val="000000">
                    <a:alpha val="43137"/>
                  </a:srgbClr>
                </a:outerShdw>
              </a:effectLst>
              <a:latin typeface="UD デジタル 教科書体 N-B" panose="02020700000000000000" pitchFamily="17" charset="-128"/>
              <a:ea typeface="UD デジタル 教科書体 N-B" panose="02020700000000000000" pitchFamily="17" charset="-128"/>
            </a:endParaRPr>
          </a:p>
        </p:txBody>
      </p:sp>
      <p:sp>
        <p:nvSpPr>
          <p:cNvPr id="75" name="スライド番号プレースホルダ 5"/>
          <p:cNvSpPr>
            <a:spLocks noGrp="1"/>
          </p:cNvSpPr>
          <p:nvPr>
            <p:ph type="sldNum" sz="quarter" idx="4294967295"/>
          </p:nvPr>
        </p:nvSpPr>
        <p:spPr>
          <a:xfrm>
            <a:off x="8343813" y="5800571"/>
            <a:ext cx="800219" cy="120032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7200" smtClean="0">
                <a:solidFill>
                  <a:schemeClr val="bg1">
                    <a:lumMod val="75000"/>
                  </a:schemeClr>
                </a:solidFill>
                <a:latin typeface="+mj-lt"/>
              </a:rPr>
              <a:pPr/>
              <a:t>7</a:t>
            </a:fld>
            <a:endParaRPr kumimoji="1" lang="ja-JP" altLang="en-US" sz="7200" dirty="0">
              <a:solidFill>
                <a:schemeClr val="bg1">
                  <a:lumMod val="75000"/>
                </a:schemeClr>
              </a:solidFill>
              <a:latin typeface="+mj-lt"/>
            </a:endParaRPr>
          </a:p>
        </p:txBody>
      </p:sp>
      <p:sp>
        <p:nvSpPr>
          <p:cNvPr id="5" name="テキスト ボックス 4"/>
          <p:cNvSpPr txBox="1"/>
          <p:nvPr/>
        </p:nvSpPr>
        <p:spPr>
          <a:xfrm>
            <a:off x="77276" y="5243716"/>
            <a:ext cx="9001000" cy="1569660"/>
          </a:xfrm>
          <a:prstGeom prst="rect">
            <a:avLst/>
          </a:prstGeom>
          <a:noFill/>
        </p:spPr>
        <p:txBody>
          <a:bodyPr wrap="square" rtlCol="0">
            <a:spAutoFit/>
          </a:bodyPr>
          <a:lstStyle/>
          <a:p>
            <a:pPr algn="ctr"/>
            <a:r>
              <a:rPr lang="ja-JP" altLang="en-US" sz="9600" dirty="0" smtClean="0">
                <a:solidFill>
                  <a:srgbClr val="FFC000"/>
                </a:solidFill>
                <a:latin typeface="UD デジタル 教科書体 N-B" panose="02020700000000000000" pitchFamily="17" charset="-128"/>
                <a:ea typeface="UD デジタル 教科書体 N-B" panose="02020700000000000000" pitchFamily="17" charset="-128"/>
              </a:rPr>
              <a:t>こう</a:t>
            </a:r>
            <a:r>
              <a:rPr lang="ja-JP" altLang="en-US" sz="9600" dirty="0">
                <a:solidFill>
                  <a:srgbClr val="FFC000"/>
                </a:solidFill>
                <a:latin typeface="UD デジタル 教科書体 N-B" panose="02020700000000000000" pitchFamily="17" charset="-128"/>
                <a:ea typeface="UD デジタル 教科書体 N-B" panose="02020700000000000000" pitchFamily="17" charset="-128"/>
              </a:rPr>
              <a:t>いう</a:t>
            </a:r>
            <a:r>
              <a:rPr lang="ja-JP" altLang="en-US" sz="9600" dirty="0" smtClean="0">
                <a:solidFill>
                  <a:srgbClr val="FFC000"/>
                </a:solidFill>
                <a:latin typeface="UD デジタル 教科書体 N-B" panose="02020700000000000000" pitchFamily="17" charset="-128"/>
                <a:ea typeface="UD デジタル 教科書体 N-B" panose="02020700000000000000" pitchFamily="17" charset="-128"/>
              </a:rPr>
              <a:t>事です</a:t>
            </a:r>
            <a:endParaRPr kumimoji="1" lang="ja-JP" altLang="en-US" sz="9600" dirty="0">
              <a:solidFill>
                <a:srgbClr val="FFC000"/>
              </a:solidFill>
              <a:latin typeface="UD デジタル 教科書体 N-B" panose="02020700000000000000" pitchFamily="17" charset="-128"/>
              <a:ea typeface="UD デジタル 教科書体 N-B" panose="02020700000000000000" pitchFamily="17" charset="-128"/>
            </a:endParaRPr>
          </a:p>
        </p:txBody>
      </p:sp>
      <p:sp>
        <p:nvSpPr>
          <p:cNvPr id="6" name="テキスト ボックス 5"/>
          <p:cNvSpPr txBox="1"/>
          <p:nvPr/>
        </p:nvSpPr>
        <p:spPr>
          <a:xfrm>
            <a:off x="317554" y="4603775"/>
            <a:ext cx="5262558" cy="769441"/>
          </a:xfrm>
          <a:prstGeom prst="rect">
            <a:avLst/>
          </a:prstGeom>
          <a:noFill/>
        </p:spPr>
        <p:txBody>
          <a:bodyPr wrap="square" rtlCol="0">
            <a:spAutoFit/>
          </a:bodyPr>
          <a:lstStyle/>
          <a:p>
            <a:r>
              <a:rPr kumimoji="1" lang="ja-JP" altLang="en-US" sz="4400" dirty="0" smtClean="0">
                <a:solidFill>
                  <a:srgbClr val="FFFF00"/>
                </a:solidFill>
                <a:latin typeface="UD デジタル 教科書体 N-B" panose="02020700000000000000" pitchFamily="17" charset="-128"/>
                <a:ea typeface="UD デジタル 教科書体 N-B" panose="02020700000000000000" pitchFamily="17" charset="-128"/>
              </a:rPr>
              <a:t>ちゃんと説明すると</a:t>
            </a:r>
            <a:endParaRPr kumimoji="1" lang="ja-JP" altLang="en-US" sz="4400" dirty="0">
              <a:solidFill>
                <a:srgbClr val="FFFF00"/>
              </a:solidFill>
              <a:latin typeface="UD デジタル 教科書体 N-B" panose="02020700000000000000" pitchFamily="17" charset="-128"/>
              <a:ea typeface="UD デジタル 教科書体 N-B" panose="02020700000000000000" pitchFamily="17" charset="-128"/>
            </a:endParaRPr>
          </a:p>
        </p:txBody>
      </p:sp>
      <p:pic>
        <p:nvPicPr>
          <p:cNvPr id="8194" name="Picture 2" descr="https://4.bp.blogspot.com/-NXWtB_ZVHyU/Vt08zgFmQ2I/AAAAAAAA4g8/kUJHy-2ifhc/s800/news_goho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9648"/>
            <a:ext cx="4970816" cy="497081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707904" y="4067780"/>
            <a:ext cx="3240360" cy="369332"/>
          </a:xfrm>
          <a:prstGeom prst="rect">
            <a:avLst/>
          </a:prstGeom>
          <a:noFill/>
        </p:spPr>
        <p:txBody>
          <a:bodyPr wrap="square" rtlCol="0">
            <a:spAutoFit/>
          </a:bodyPr>
          <a:lstStyle/>
          <a:p>
            <a:pPr algn="ctr"/>
            <a:r>
              <a:rPr kumimoji="1" lang="ja-JP" altLang="en-US" dirty="0" smtClean="0">
                <a:solidFill>
                  <a:schemeClr val="bg1">
                    <a:lumMod val="85000"/>
                  </a:schemeClr>
                </a:solidFill>
                <a:latin typeface="UD デジタル 教科書体 NK-B" panose="02020700000000000000" pitchFamily="18" charset="-128"/>
                <a:ea typeface="UD デジタル 教科書体 NK-B" panose="02020700000000000000" pitchFamily="18" charset="-128"/>
              </a:rPr>
              <a:t>誤報のイラスト</a:t>
            </a:r>
            <a:endParaRPr kumimoji="1"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33142156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07950" y="3429000"/>
            <a:ext cx="8928100" cy="3313113"/>
          </a:xfrm>
          <a:prstGeom prst="roundRect">
            <a:avLst>
              <a:gd name="adj" fmla="val 355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smtClean="0">
                <a:latin typeface="+mj-ea"/>
                <a:ea typeface="+mj-ea"/>
              </a:rPr>
              <a:t>　将来的にも</a:t>
            </a:r>
            <a:r>
              <a:rPr lang="en-US" altLang="ja-JP" sz="4000" dirty="0" smtClean="0">
                <a:latin typeface="+mj-ea"/>
                <a:ea typeface="+mj-ea"/>
              </a:rPr>
              <a:t>RDB</a:t>
            </a:r>
            <a:r>
              <a:rPr lang="ja-JP" altLang="en-US" sz="4000" dirty="0" smtClean="0">
                <a:latin typeface="+mj-ea"/>
                <a:ea typeface="+mj-ea"/>
              </a:rPr>
              <a:t>が不要になる可能性</a:t>
            </a:r>
            <a:endParaRPr lang="en-US" altLang="ja-JP" sz="4000" dirty="0" smtClean="0">
              <a:latin typeface="+mj-ea"/>
              <a:ea typeface="+mj-ea"/>
            </a:endParaRPr>
          </a:p>
          <a:p>
            <a:r>
              <a:rPr lang="ja-JP" altLang="en-US" sz="4000" dirty="0" smtClean="0">
                <a:latin typeface="+mj-ea"/>
                <a:ea typeface="+mj-ea"/>
              </a:rPr>
              <a:t>　は正直少ないと考えています。</a:t>
            </a:r>
            <a:endParaRPr lang="en-US" altLang="ja-JP" sz="4000" dirty="0" smtClean="0">
              <a:latin typeface="+mj-ea"/>
              <a:ea typeface="+mj-ea"/>
            </a:endParaRPr>
          </a:p>
          <a:p>
            <a:r>
              <a:rPr lang="ja-JP" altLang="en-US" sz="4000" dirty="0">
                <a:latin typeface="+mj-ea"/>
                <a:ea typeface="+mj-ea"/>
              </a:rPr>
              <a:t>　</a:t>
            </a:r>
            <a:r>
              <a:rPr lang="ja-JP" altLang="en-US" sz="4000" dirty="0" smtClean="0">
                <a:latin typeface="+mj-ea"/>
                <a:ea typeface="+mj-ea"/>
              </a:rPr>
              <a:t>しかし、</a:t>
            </a:r>
            <a:r>
              <a:rPr lang="en-US" altLang="ja-JP" sz="4000" dirty="0" smtClean="0">
                <a:latin typeface="+mj-ea"/>
                <a:ea typeface="+mj-ea"/>
              </a:rPr>
              <a:t>RDB</a:t>
            </a:r>
            <a:r>
              <a:rPr lang="ja-JP" altLang="en-US" sz="4000" dirty="0" smtClean="0">
                <a:latin typeface="+mj-ea"/>
                <a:ea typeface="+mj-ea"/>
              </a:rPr>
              <a:t>の将来についての議論は</a:t>
            </a:r>
            <a:endParaRPr lang="en-US" altLang="ja-JP" sz="4000" dirty="0" smtClean="0">
              <a:latin typeface="+mj-ea"/>
              <a:ea typeface="+mj-ea"/>
            </a:endParaRPr>
          </a:p>
          <a:p>
            <a:r>
              <a:rPr lang="ja-JP" altLang="en-US" sz="4000" dirty="0">
                <a:latin typeface="+mj-ea"/>
                <a:ea typeface="+mj-ea"/>
              </a:rPr>
              <a:t>　</a:t>
            </a:r>
            <a:r>
              <a:rPr lang="ja-JP" altLang="en-US" sz="4000" dirty="0" smtClean="0">
                <a:latin typeface="+mj-ea"/>
                <a:ea typeface="+mj-ea"/>
              </a:rPr>
              <a:t>もう少しあっても良いかも？</a:t>
            </a:r>
            <a:r>
              <a:rPr lang="en-US" altLang="ja-JP" sz="4000" dirty="0">
                <a:latin typeface="+mj-ea"/>
                <a:ea typeface="+mj-ea"/>
              </a:rPr>
              <a:t/>
            </a:r>
            <a:br>
              <a:rPr lang="en-US" altLang="ja-JP" sz="4000" dirty="0">
                <a:latin typeface="+mj-ea"/>
                <a:ea typeface="+mj-ea"/>
              </a:rPr>
            </a:br>
            <a:r>
              <a:rPr lang="ja-JP" altLang="en-US" sz="2400" dirty="0">
                <a:latin typeface="+mj-ea"/>
                <a:ea typeface="+mj-ea"/>
              </a:rPr>
              <a:t> </a:t>
            </a:r>
            <a:r>
              <a:rPr lang="ja-JP" altLang="en-US" sz="2400" dirty="0" smtClean="0">
                <a:latin typeface="+mj-ea"/>
                <a:ea typeface="+mj-ea"/>
              </a:rPr>
              <a:t>   </a:t>
            </a:r>
            <a:r>
              <a:rPr lang="ja-JP" altLang="en-US" sz="2400" dirty="0" smtClean="0">
                <a:solidFill>
                  <a:srgbClr val="FFFF00"/>
                </a:solidFill>
                <a:latin typeface="+mj-ea"/>
                <a:ea typeface="+mj-ea"/>
              </a:rPr>
              <a:t>（参加されている皆さんの将来にも関わるかも？）</a:t>
            </a:r>
            <a:endParaRPr lang="en-US" altLang="ja-JP" sz="4000" dirty="0" smtClean="0">
              <a:solidFill>
                <a:srgbClr val="FFFF00"/>
              </a:solidFill>
              <a:latin typeface="+mj-ea"/>
              <a:ea typeface="+mj-ea"/>
            </a:endParaRPr>
          </a:p>
        </p:txBody>
      </p:sp>
      <p:sp>
        <p:nvSpPr>
          <p:cNvPr id="75" name="スライド番号プレースホルダ 5"/>
          <p:cNvSpPr>
            <a:spLocks noGrp="1"/>
          </p:cNvSpPr>
          <p:nvPr>
            <p:ph type="sldNum" sz="quarter" idx="4294967295"/>
          </p:nvPr>
        </p:nvSpPr>
        <p:spPr>
          <a:xfrm>
            <a:off x="8205955" y="6016013"/>
            <a:ext cx="938077" cy="769441"/>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fld id="{898E2BFB-0265-402D-A1DB-02C1B0E7A8A7}" type="slidenum">
              <a:rPr kumimoji="1" lang="ja-JP" altLang="en-US" sz="4400" smtClean="0">
                <a:solidFill>
                  <a:schemeClr val="bg1">
                    <a:lumMod val="75000"/>
                  </a:schemeClr>
                </a:solidFill>
                <a:latin typeface="+mj-lt"/>
              </a:rPr>
              <a:pPr/>
              <a:t>8</a:t>
            </a:fld>
            <a:endParaRPr kumimoji="1" lang="ja-JP" altLang="en-US" sz="4400" dirty="0">
              <a:solidFill>
                <a:schemeClr val="bg1">
                  <a:lumMod val="75000"/>
                </a:schemeClr>
              </a:solidFill>
              <a:latin typeface="+mj-lt"/>
            </a:endParaRPr>
          </a:p>
        </p:txBody>
      </p:sp>
      <p:sp>
        <p:nvSpPr>
          <p:cNvPr id="32" name="角丸四角形 31"/>
          <p:cNvSpPr/>
          <p:nvPr/>
        </p:nvSpPr>
        <p:spPr>
          <a:xfrm>
            <a:off x="1571604" y="115888"/>
            <a:ext cx="7715304" cy="955658"/>
          </a:xfrm>
          <a:prstGeom prst="roundRect">
            <a:avLst>
              <a:gd name="adj" fmla="val 659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600" dirty="0" smtClean="0">
                <a:latin typeface="+mj-ea"/>
                <a:ea typeface="+mj-ea"/>
              </a:rPr>
              <a:t> PostgreSQL</a:t>
            </a:r>
            <a:r>
              <a:rPr lang="ja-JP" altLang="en-US" sz="3600" dirty="0" smtClean="0">
                <a:latin typeface="+mj-ea"/>
                <a:ea typeface="+mj-ea"/>
              </a:rPr>
              <a:t>は生き残れるか？</a:t>
            </a:r>
            <a:endParaRPr kumimoji="1" lang="ja-JP" altLang="en-US" sz="3600" dirty="0">
              <a:latin typeface="+mj-ea"/>
              <a:ea typeface="+mj-ea"/>
              <a:cs typeface="メイリオ" panose="020B0604030504040204" pitchFamily="50" charset="-128"/>
            </a:endParaRPr>
          </a:p>
        </p:txBody>
      </p:sp>
      <p:pic>
        <p:nvPicPr>
          <p:cNvPr id="33" name="Picture 4" descr="https://er-static.s3.amazonaws.com/uploads/hosts/b6f2aaa00568cdbc02ddc0c1e194cd7947e3cd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20"/>
            <a:ext cx="1137623" cy="10409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1520" y="1196752"/>
            <a:ext cx="8784530" cy="1692771"/>
          </a:xfrm>
          <a:prstGeom prst="rect">
            <a:avLst/>
          </a:prstGeom>
          <a:noFill/>
        </p:spPr>
        <p:txBody>
          <a:bodyPr wrap="square" rtlCol="0">
            <a:spAutoFit/>
          </a:bodyPr>
          <a:lstStyle/>
          <a:p>
            <a:r>
              <a:rPr lang="ja-JP" altLang="en-US" sz="2600" dirty="0" smtClean="0">
                <a:solidFill>
                  <a:schemeClr val="accent1">
                    <a:lumMod val="50000"/>
                  </a:schemeClr>
                </a:solidFill>
                <a:latin typeface="UD デジタル 教科書体 N-B" panose="02020700000000000000" pitchFamily="17" charset="-128"/>
                <a:ea typeface="UD デジタル 教科書体 N-B" panose="02020700000000000000" pitchFamily="17" charset="-128"/>
              </a:rPr>
              <a:t>これからの</a:t>
            </a:r>
            <a:r>
              <a:rPr lang="en-US" altLang="ja-JP" sz="2600" dirty="0" smtClean="0">
                <a:solidFill>
                  <a:schemeClr val="accent1">
                    <a:lumMod val="50000"/>
                  </a:schemeClr>
                </a:solidFill>
                <a:latin typeface="UD デジタル 教科書体 N-B" panose="02020700000000000000" pitchFamily="17" charset="-128"/>
                <a:ea typeface="UD デジタル 教科書体 N-B" panose="02020700000000000000" pitchFamily="17" charset="-128"/>
              </a:rPr>
              <a:t>PostgreSQL</a:t>
            </a:r>
            <a:r>
              <a:rPr lang="ja-JP" altLang="en-US" sz="26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カンファレンス</a:t>
            </a:r>
            <a:r>
              <a:rPr lang="ja-JP" altLang="en-US" sz="2600" dirty="0" smtClean="0">
                <a:solidFill>
                  <a:schemeClr val="accent1">
                    <a:lumMod val="50000"/>
                  </a:schemeClr>
                </a:solidFill>
                <a:latin typeface="UD デジタル 教科書体 N-B" panose="02020700000000000000" pitchFamily="17" charset="-128"/>
                <a:ea typeface="UD デジタル 教科書体 N-B" panose="02020700000000000000" pitchFamily="17" charset="-128"/>
              </a:rPr>
              <a:t>は</a:t>
            </a:r>
            <a:r>
              <a:rPr lang="ja-JP" altLang="en-US" sz="26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a:t>
            </a:r>
            <a:r>
              <a:rPr lang="en-US" altLang="ja-JP" sz="26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PostgreSQL</a:t>
            </a:r>
            <a:r>
              <a:rPr lang="ja-JP" altLang="en-US" sz="26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は生き残れるか？」と</a:t>
            </a:r>
            <a:r>
              <a:rPr lang="ja-JP" altLang="en-US" sz="2600" dirty="0" smtClean="0">
                <a:solidFill>
                  <a:schemeClr val="accent1">
                    <a:lumMod val="50000"/>
                  </a:schemeClr>
                </a:solidFill>
                <a:latin typeface="UD デジタル 教科書体 N-B" panose="02020700000000000000" pitchFamily="17" charset="-128"/>
                <a:ea typeface="UD デジタル 教科書体 N-B" panose="02020700000000000000" pitchFamily="17" charset="-128"/>
              </a:rPr>
              <a:t>いう点を含め </a:t>
            </a:r>
            <a:r>
              <a:rPr lang="en-US" altLang="ja-JP" sz="2600" dirty="0" smtClean="0">
                <a:solidFill>
                  <a:schemeClr val="accent1">
                    <a:lumMod val="50000"/>
                  </a:schemeClr>
                </a:solidFill>
                <a:latin typeface="UD デジタル 教科書体 N-B" panose="02020700000000000000" pitchFamily="17" charset="-128"/>
                <a:ea typeface="UD デジタル 教科書体 N-B" panose="02020700000000000000" pitchFamily="17" charset="-128"/>
              </a:rPr>
              <a:t>PostgreSQL</a:t>
            </a:r>
            <a:r>
              <a:rPr lang="ja-JP" altLang="en-US" sz="2600" dirty="0" smtClean="0">
                <a:solidFill>
                  <a:schemeClr val="accent1">
                    <a:lumMod val="50000"/>
                  </a:schemeClr>
                </a:solidFill>
                <a:latin typeface="UD デジタル 教科書体 N-B" panose="02020700000000000000" pitchFamily="17" charset="-128"/>
                <a:ea typeface="UD デジタル 教科書体 N-B" panose="02020700000000000000" pitchFamily="17" charset="-128"/>
              </a:rPr>
              <a:t>自体</a:t>
            </a:r>
            <a:r>
              <a:rPr lang="ja-JP" altLang="en-US" sz="2600" dirty="0">
                <a:solidFill>
                  <a:schemeClr val="accent1">
                    <a:lumMod val="50000"/>
                  </a:schemeClr>
                </a:solidFill>
                <a:latin typeface="UD デジタル 教科書体 N-B" panose="02020700000000000000" pitchFamily="17" charset="-128"/>
                <a:ea typeface="UD デジタル 教科書体 N-B" panose="02020700000000000000" pitchFamily="17" charset="-128"/>
              </a:rPr>
              <a:t>の進化とコンピューティング環境の変化への対応をディスカッションできるイベントを目指していきたいと考えています。</a:t>
            </a:r>
            <a:endParaRPr kumimoji="1" lang="ja-JP" altLang="en-US" sz="2600" dirty="0">
              <a:solidFill>
                <a:schemeClr val="accent1">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10" name="二等辺三角形 9"/>
          <p:cNvSpPr/>
          <p:nvPr/>
        </p:nvSpPr>
        <p:spPr>
          <a:xfrm flipV="1">
            <a:off x="2843808" y="2996952"/>
            <a:ext cx="3456384" cy="64807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いろいろ２">
      <a:majorFont>
        <a:latin typeface="Arial Black"/>
        <a:ea typeface="HGP創英角ｺﾞｼｯｸUB"/>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1937</TotalTime>
  <Words>1324</Words>
  <Application>Microsoft Office PowerPoint</Application>
  <PresentationFormat>画面に合わせる (4:3)</PresentationFormat>
  <Paragraphs>318</Paragraphs>
  <Slides>29</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29</vt:i4>
      </vt:variant>
    </vt:vector>
  </HeadingPairs>
  <TitlesOfParts>
    <vt:vector size="39" baseType="lpstr">
      <vt:lpstr>Arial</vt:lpstr>
      <vt:lpstr>ＭＳ Ｐゴシック</vt:lpstr>
      <vt:lpstr>UD デジタル 教科書体 N-B</vt:lpstr>
      <vt:lpstr>BIZ UDPゴシック</vt:lpstr>
      <vt:lpstr>Arial Black</vt:lpstr>
      <vt:lpstr>Century Gothic</vt:lpstr>
      <vt:lpstr>UD デジタル 教科書体 NK-B</vt:lpstr>
      <vt:lpstr>メイリオ</vt:lpstr>
      <vt:lpstr>HGP創英角ｺﾞｼｯｸUB</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kawai</dc:creator>
  <cp:lastModifiedBy>武田 一城</cp:lastModifiedBy>
  <cp:revision>194</cp:revision>
  <dcterms:created xsi:type="dcterms:W3CDTF">2009-11-17T02:06:51Z</dcterms:created>
  <dcterms:modified xsi:type="dcterms:W3CDTF">2019-11-22T05:44:54Z</dcterms:modified>
</cp:coreProperties>
</file>